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8"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3" r:id="rId20"/>
    <p:sldId id="276" r:id="rId21"/>
    <p:sldId id="277" r:id="rId22"/>
    <p:sldId id="278" r:id="rId23"/>
    <p:sldId id="279" r:id="rId24"/>
    <p:sldId id="280" r:id="rId25"/>
    <p:sldId id="256" r:id="rId2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guide orient="horz" pos="2160"/>
        <p:guide pos="381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u-HU"/>
              <a:t>Mintacím szerkesztése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426752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6DBB4A63-D65D-4382-A268-FB05DB1E259D}" type="datetimeFigureOut">
              <a:rPr lang="hu-HU" smtClean="0"/>
              <a:t>2022. 10. 13.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179604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u-HU"/>
              <a:t>Mintacím szerkesztése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3234359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u-HU"/>
              <a:t>Mintacím szerkesztése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u-HU"/>
              <a:t>Mintaszöveg szerkesztése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08873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961429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4"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2629132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4"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3945848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1191221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u-HU"/>
              <a:t>Mintacím szerkesztése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52891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u-HU"/>
              <a:t>Mintacím szerkesztése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3716258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349571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1334465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1370713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6DBB4A63-D65D-4382-A268-FB05DB1E259D}" type="datetimeFigureOut">
              <a:rPr lang="hu-HU" smtClean="0"/>
              <a:t>2022. 10. 13.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3890043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6DBB4A63-D65D-4382-A268-FB05DB1E259D}" type="datetimeFigureOut">
              <a:rPr lang="hu-HU" smtClean="0"/>
              <a:t>2022. 10. 13.</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49736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7" name="Date Placeholder 2"/>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3"/>
          <p:cNvSpPr>
            <a:spLocks noGrp="1"/>
          </p:cNvSpPr>
          <p:nvPr>
            <p:ph type="ftr" sz="quarter" idx="11"/>
          </p:nvPr>
        </p:nvSpPr>
        <p:spPr/>
        <p:txBody>
          <a:bodyPr/>
          <a:lstStyle/>
          <a:p>
            <a:endParaRPr lang="hu-HU"/>
          </a:p>
        </p:txBody>
      </p:sp>
      <p:sp>
        <p:nvSpPr>
          <p:cNvPr id="6" name="Slide Number Placeholder 4"/>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3898547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2"/>
          <p:cNvSpPr>
            <a:spLocks noGrp="1"/>
          </p:cNvSpPr>
          <p:nvPr>
            <p:ph type="ftr" sz="quarter" idx="11"/>
          </p:nvPr>
        </p:nvSpPr>
        <p:spPr/>
        <p:txBody>
          <a:bodyPr/>
          <a:lstStyle/>
          <a:p>
            <a:endParaRPr lang="hu-HU"/>
          </a:p>
        </p:txBody>
      </p:sp>
      <p:sp>
        <p:nvSpPr>
          <p:cNvPr id="6" name="Slide Number Placeholder 3"/>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3320459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7" name="Date Placeholder 4"/>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5"/>
          <p:cNvSpPr>
            <a:spLocks noGrp="1"/>
          </p:cNvSpPr>
          <p:nvPr>
            <p:ph type="ftr" sz="quarter" idx="11"/>
          </p:nvPr>
        </p:nvSpPr>
        <p:spPr/>
        <p:txBody>
          <a:bodyPr/>
          <a:lstStyle/>
          <a:p>
            <a:endParaRPr lang="hu-HU"/>
          </a:p>
        </p:txBody>
      </p:sp>
      <p:sp>
        <p:nvSpPr>
          <p:cNvPr id="6" name="Slide Number Placeholder 6"/>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2635724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u-HU"/>
              <a:t>Mintacím szerkesztése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6DBB4A63-D65D-4382-A268-FB05DB1E259D}" type="datetimeFigureOut">
              <a:rPr lang="hu-HU" smtClean="0"/>
              <a:t>2022. 10. 13.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59229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6DBB4A63-D65D-4382-A268-FB05DB1E259D}" type="datetimeFigureOut">
              <a:rPr lang="hu-HU" smtClean="0"/>
              <a:t>2022. 10. 13.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570549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u-HU"/>
              <a:t>Mintacím szerkesztése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47259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u-HU"/>
              <a:t>Mintacím szerkesztése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u-HU"/>
              <a:t>Mintaszöveg szerkesztése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0260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3476771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1400274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4"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1121082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4"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3486058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2877835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u-HU"/>
              <a:t>Mintacím szerkesztése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366921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6DBB4A63-D65D-4382-A268-FB05DB1E259D}" type="datetimeFigureOut">
              <a:rPr lang="hu-HU" smtClean="0"/>
              <a:t>2022. 10. 13.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261485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6DBB4A63-D65D-4382-A268-FB05DB1E259D}" type="datetimeFigureOut">
              <a:rPr lang="hu-HU" smtClean="0"/>
              <a:t>2022. 10. 13.</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120437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7" name="Date Placeholder 2"/>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3"/>
          <p:cNvSpPr>
            <a:spLocks noGrp="1"/>
          </p:cNvSpPr>
          <p:nvPr>
            <p:ph type="ftr" sz="quarter" idx="11"/>
          </p:nvPr>
        </p:nvSpPr>
        <p:spPr/>
        <p:txBody>
          <a:bodyPr/>
          <a:lstStyle/>
          <a:p>
            <a:endParaRPr lang="hu-HU"/>
          </a:p>
        </p:txBody>
      </p:sp>
      <p:sp>
        <p:nvSpPr>
          <p:cNvPr id="6" name="Slide Number Placeholder 4"/>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324001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2"/>
          <p:cNvSpPr>
            <a:spLocks noGrp="1"/>
          </p:cNvSpPr>
          <p:nvPr>
            <p:ph type="ftr" sz="quarter" idx="11"/>
          </p:nvPr>
        </p:nvSpPr>
        <p:spPr/>
        <p:txBody>
          <a:bodyPr/>
          <a:lstStyle/>
          <a:p>
            <a:endParaRPr lang="hu-HU"/>
          </a:p>
        </p:txBody>
      </p:sp>
      <p:sp>
        <p:nvSpPr>
          <p:cNvPr id="6" name="Slide Number Placeholder 3"/>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300154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7" name="Date Placeholder 4"/>
          <p:cNvSpPr>
            <a:spLocks noGrp="1"/>
          </p:cNvSpPr>
          <p:nvPr>
            <p:ph type="dt" sz="half" idx="10"/>
          </p:nvPr>
        </p:nvSpPr>
        <p:spPr/>
        <p:txBody>
          <a:bodyPr/>
          <a:lstStyle/>
          <a:p>
            <a:fld id="{6DBB4A63-D65D-4382-A268-FB05DB1E259D}" type="datetimeFigureOut">
              <a:rPr lang="hu-HU" smtClean="0"/>
              <a:t>2022. 10. 13.</a:t>
            </a:fld>
            <a:endParaRPr lang="hu-HU"/>
          </a:p>
        </p:txBody>
      </p:sp>
      <p:sp>
        <p:nvSpPr>
          <p:cNvPr id="5" name="Footer Placeholder 5"/>
          <p:cNvSpPr>
            <a:spLocks noGrp="1"/>
          </p:cNvSpPr>
          <p:nvPr>
            <p:ph type="ftr" sz="quarter" idx="11"/>
          </p:nvPr>
        </p:nvSpPr>
        <p:spPr/>
        <p:txBody>
          <a:bodyPr/>
          <a:lstStyle/>
          <a:p>
            <a:endParaRPr lang="hu-HU"/>
          </a:p>
        </p:txBody>
      </p:sp>
      <p:sp>
        <p:nvSpPr>
          <p:cNvPr id="6" name="Slide Number Placeholder 6"/>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96877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u-HU"/>
              <a:t>Mintacím szerkesztése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6DBB4A63-D65D-4382-A268-FB05DB1E259D}" type="datetimeFigureOut">
              <a:rPr lang="hu-HU" smtClean="0"/>
              <a:t>2022. 10. 13.</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52507602-B57C-4D8F-8465-58D48E50D4F6}" type="slidenum">
              <a:rPr lang="hu-HU" smtClean="0"/>
              <a:t>‹#›</a:t>
            </a:fld>
            <a:endParaRPr lang="hu-HU"/>
          </a:p>
        </p:txBody>
      </p:sp>
    </p:spTree>
    <p:extLst>
      <p:ext uri="{BB962C8B-B14F-4D97-AF65-F5344CB8AC3E}">
        <p14:creationId xmlns:p14="http://schemas.microsoft.com/office/powerpoint/2010/main" val="322185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u-HU"/>
              <a:t>Mintacím szerkesztése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DBB4A63-D65D-4382-A268-FB05DB1E259D}" type="datetimeFigureOut">
              <a:rPr lang="hu-HU" smtClean="0"/>
              <a:t>2022. 10. 13.</a:t>
            </a:fld>
            <a:endParaRPr lang="hu-H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u-H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507602-B57C-4D8F-8465-58D48E50D4F6}" type="slidenum">
              <a:rPr lang="hu-HU" smtClean="0"/>
              <a:t>‹#›</a:t>
            </a:fld>
            <a:endParaRPr lang="hu-HU"/>
          </a:p>
        </p:txBody>
      </p:sp>
    </p:spTree>
    <p:extLst>
      <p:ext uri="{BB962C8B-B14F-4D97-AF65-F5344CB8AC3E}">
        <p14:creationId xmlns:p14="http://schemas.microsoft.com/office/powerpoint/2010/main" val="14900433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u-HU"/>
              <a:t>Mintacím szerkesztése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DBB4A63-D65D-4382-A268-FB05DB1E259D}" type="datetimeFigureOut">
              <a:rPr lang="hu-HU" smtClean="0"/>
              <a:t>2022. 10. 13.</a:t>
            </a:fld>
            <a:endParaRPr lang="hu-H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u-H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507602-B57C-4D8F-8465-58D48E50D4F6}" type="slidenum">
              <a:rPr lang="hu-HU" smtClean="0"/>
              <a:t>‹#›</a:t>
            </a:fld>
            <a:endParaRPr lang="hu-HU"/>
          </a:p>
        </p:txBody>
      </p:sp>
    </p:spTree>
    <p:extLst>
      <p:ext uri="{BB962C8B-B14F-4D97-AF65-F5344CB8AC3E}">
        <p14:creationId xmlns:p14="http://schemas.microsoft.com/office/powerpoint/2010/main" val="1566865187"/>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070208" y="2766218"/>
            <a:ext cx="10515600" cy="1325563"/>
          </a:xfrm>
        </p:spPr>
        <p:txBody>
          <a:bodyPr>
            <a:normAutofit fontScale="90000"/>
          </a:bodyPr>
          <a:lstStyle/>
          <a:p>
            <a:pPr algn="ctr"/>
            <a:r>
              <a:rPr lang="hu-HU" sz="8000" dirty="0" err="1">
                <a:solidFill>
                  <a:schemeClr val="accent1"/>
                </a:solidFill>
              </a:rPr>
              <a:t>Generative</a:t>
            </a:r>
            <a:r>
              <a:rPr lang="hu-HU" sz="8000" dirty="0">
                <a:solidFill>
                  <a:schemeClr val="accent1"/>
                </a:solidFill>
              </a:rPr>
              <a:t> </a:t>
            </a:r>
            <a:r>
              <a:rPr lang="hu-HU" sz="8000" dirty="0" err="1">
                <a:solidFill>
                  <a:schemeClr val="accent1"/>
                </a:solidFill>
              </a:rPr>
              <a:t>Grammars</a:t>
            </a:r>
            <a:endParaRPr lang="hu-HU" sz="8000" dirty="0">
              <a:solidFill>
                <a:schemeClr val="accent1"/>
              </a:solidFill>
            </a:endParaRPr>
          </a:p>
        </p:txBody>
      </p:sp>
    </p:spTree>
    <p:extLst>
      <p:ext uri="{BB962C8B-B14F-4D97-AF65-F5344CB8AC3E}">
        <p14:creationId xmlns:p14="http://schemas.microsoft.com/office/powerpoint/2010/main" val="49962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46111" y="452718"/>
            <a:ext cx="10028306" cy="942945"/>
          </a:xfrm>
        </p:spPr>
        <p:txBody>
          <a:bodyPr/>
          <a:lstStyle/>
          <a:p>
            <a:r>
              <a:rPr lang="hu-HU" b="1" dirty="0">
                <a:solidFill>
                  <a:schemeClr val="bg1"/>
                </a:solidFill>
              </a:rPr>
              <a:t>The </a:t>
            </a:r>
            <a:r>
              <a:rPr lang="hu-HU" b="1" dirty="0" err="1">
                <a:solidFill>
                  <a:schemeClr val="bg1"/>
                </a:solidFill>
              </a:rPr>
              <a:t>two</a:t>
            </a:r>
            <a:r>
              <a:rPr lang="hu-HU" b="1" dirty="0">
                <a:solidFill>
                  <a:schemeClr val="bg1"/>
                </a:solidFill>
              </a:rPr>
              <a:t> </a:t>
            </a:r>
            <a:r>
              <a:rPr lang="hu-HU" b="1" dirty="0" err="1">
                <a:solidFill>
                  <a:schemeClr val="bg1"/>
                </a:solidFill>
              </a:rPr>
              <a:t>options</a:t>
            </a:r>
            <a:r>
              <a:rPr lang="hu-HU" b="1" dirty="0">
                <a:solidFill>
                  <a:schemeClr val="bg1"/>
                </a:solidFill>
              </a:rPr>
              <a:t> </a:t>
            </a:r>
            <a:r>
              <a:rPr lang="hu-HU" b="1" dirty="0" err="1">
                <a:solidFill>
                  <a:schemeClr val="bg1"/>
                </a:solidFill>
              </a:rPr>
              <a:t>to</a:t>
            </a:r>
            <a:r>
              <a:rPr lang="hu-HU" b="1" dirty="0">
                <a:solidFill>
                  <a:schemeClr val="bg1"/>
                </a:solidFill>
              </a:rPr>
              <a:t> </a:t>
            </a:r>
            <a:r>
              <a:rPr lang="hu-HU" b="1" dirty="0" err="1">
                <a:solidFill>
                  <a:schemeClr val="bg1"/>
                </a:solidFill>
              </a:rPr>
              <a:t>carry</a:t>
            </a:r>
            <a:r>
              <a:rPr lang="hu-HU" b="1" dirty="0">
                <a:solidFill>
                  <a:schemeClr val="bg1"/>
                </a:solidFill>
              </a:rPr>
              <a:t> out </a:t>
            </a:r>
            <a:r>
              <a:rPr lang="hu-HU" b="1" dirty="0" err="1">
                <a:solidFill>
                  <a:schemeClr val="bg1"/>
                </a:solidFill>
              </a:rPr>
              <a:t>analysis</a:t>
            </a:r>
            <a:endParaRPr lang="hu-HU" b="1" dirty="0">
              <a:solidFill>
                <a:schemeClr val="bg1"/>
              </a:solidFill>
            </a:endParaRPr>
          </a:p>
        </p:txBody>
      </p:sp>
      <p:sp>
        <p:nvSpPr>
          <p:cNvPr id="3" name="Tartalom helye 2"/>
          <p:cNvSpPr>
            <a:spLocks noGrp="1"/>
          </p:cNvSpPr>
          <p:nvPr>
            <p:ph idx="1"/>
          </p:nvPr>
        </p:nvSpPr>
        <p:spPr/>
        <p:txBody>
          <a:bodyPr/>
          <a:lstStyle/>
          <a:p>
            <a:pPr marL="0" indent="0">
              <a:buNone/>
            </a:pPr>
            <a:r>
              <a:rPr lang="en-US" dirty="0">
                <a:solidFill>
                  <a:schemeClr val="bg1"/>
                </a:solidFill>
              </a:rPr>
              <a:t>•</a:t>
            </a:r>
            <a:r>
              <a:rPr lang="en-US" dirty="0"/>
              <a:t> </a:t>
            </a:r>
            <a:r>
              <a:rPr lang="en-US" b="1" dirty="0">
                <a:solidFill>
                  <a:schemeClr val="bg1"/>
                </a:solidFill>
              </a:rPr>
              <a:t>The first method </a:t>
            </a:r>
            <a:r>
              <a:rPr lang="en-US" dirty="0"/>
              <a:t>with which we try to generate the phrase to be analyzed, by applying the grammar rules in some order, is called syntax tree building.</a:t>
            </a:r>
            <a:endParaRPr lang="hu-HU" dirty="0"/>
          </a:p>
          <a:p>
            <a:pPr marL="0" indent="0">
              <a:buNone/>
            </a:pPr>
            <a:r>
              <a:rPr lang="en-US" dirty="0">
                <a:solidFill>
                  <a:schemeClr val="bg1"/>
                </a:solidFill>
              </a:rPr>
              <a:t>•</a:t>
            </a:r>
            <a:r>
              <a:rPr lang="en-US" dirty="0"/>
              <a:t> </a:t>
            </a:r>
            <a:r>
              <a:rPr lang="en-US" b="1" dirty="0">
                <a:solidFill>
                  <a:schemeClr val="bg1"/>
                </a:solidFill>
              </a:rPr>
              <a:t>The second method </a:t>
            </a:r>
            <a:r>
              <a:rPr lang="en-US" dirty="0"/>
              <a:t>is when we try to replace the symbols of the phrase with grammar rules. Here the objective is to get to the start symbol. If we manage, then phrase is in the language, namely it is correct. </a:t>
            </a:r>
            <a:r>
              <a:rPr lang="en-US" b="1" dirty="0">
                <a:solidFill>
                  <a:schemeClr val="bg1"/>
                </a:solidFill>
              </a:rPr>
              <a:t>This method is called reduction </a:t>
            </a:r>
            <a:r>
              <a:rPr lang="en-US" dirty="0"/>
              <a:t>and truthfully, this method is </a:t>
            </a:r>
            <a:r>
              <a:rPr lang="en-US" b="1" dirty="0">
                <a:solidFill>
                  <a:schemeClr val="bg1"/>
                </a:solidFill>
              </a:rPr>
              <a:t>used in practice</a:t>
            </a:r>
            <a:r>
              <a:rPr lang="en-US" dirty="0"/>
              <a:t>, in analyzer algorithms of programming languages.</a:t>
            </a:r>
            <a:endParaRPr lang="hu-HU" b="1" dirty="0"/>
          </a:p>
        </p:txBody>
      </p:sp>
    </p:spTree>
    <p:extLst>
      <p:ext uri="{BB962C8B-B14F-4D97-AF65-F5344CB8AC3E}">
        <p14:creationId xmlns:p14="http://schemas.microsoft.com/office/powerpoint/2010/main" val="113437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solidFill>
                  <a:schemeClr val="bg1"/>
                </a:solidFill>
              </a:rPr>
              <a:t>rules</a:t>
            </a:r>
            <a:r>
              <a:rPr lang="hu-HU" b="1" dirty="0">
                <a:solidFill>
                  <a:schemeClr val="bg1"/>
                </a:solidFill>
              </a:rPr>
              <a:t> </a:t>
            </a:r>
            <a:r>
              <a:rPr lang="hu-HU" b="1" dirty="0" err="1">
                <a:solidFill>
                  <a:schemeClr val="bg1"/>
                </a:solidFill>
              </a:rPr>
              <a:t>regarding</a:t>
            </a:r>
            <a:r>
              <a:rPr lang="hu-HU" b="1" dirty="0">
                <a:solidFill>
                  <a:schemeClr val="bg1"/>
                </a:solidFill>
              </a:rPr>
              <a:t> </a:t>
            </a:r>
            <a:r>
              <a:rPr lang="hu-HU" b="1" dirty="0" err="1">
                <a:solidFill>
                  <a:schemeClr val="bg1"/>
                </a:solidFill>
              </a:rPr>
              <a:t>derivability</a:t>
            </a:r>
            <a:endParaRPr lang="hu-HU" b="1" dirty="0">
              <a:solidFill>
                <a:schemeClr val="bg1"/>
              </a:solidFill>
            </a:endParaRPr>
          </a:p>
        </p:txBody>
      </p:sp>
      <p:sp>
        <p:nvSpPr>
          <p:cNvPr id="3" name="Tartalom helye 2"/>
          <p:cNvSpPr>
            <a:spLocks noGrp="1"/>
          </p:cNvSpPr>
          <p:nvPr>
            <p:ph idx="1"/>
          </p:nvPr>
        </p:nvSpPr>
        <p:spPr/>
        <p:txBody>
          <a:bodyPr>
            <a:normAutofit/>
          </a:bodyPr>
          <a:lstStyle/>
          <a:p>
            <a:pPr marL="0" indent="0">
              <a:buNone/>
            </a:pPr>
            <a:r>
              <a:rPr lang="hu-HU" sz="2800" b="1" dirty="0" err="1">
                <a:solidFill>
                  <a:schemeClr val="bg1"/>
                </a:solidFill>
              </a:rPr>
              <a:t>Rule</a:t>
            </a:r>
            <a:r>
              <a:rPr lang="hu-HU" sz="2800" b="1" dirty="0">
                <a:solidFill>
                  <a:schemeClr val="bg1"/>
                </a:solidFill>
              </a:rPr>
              <a:t> </a:t>
            </a:r>
            <a:r>
              <a:rPr lang="hu-HU" sz="2400" b="1" dirty="0">
                <a:solidFill>
                  <a:schemeClr val="bg1"/>
                </a:solidFill>
              </a:rPr>
              <a:t>of</a:t>
            </a:r>
            <a:r>
              <a:rPr lang="hu-HU" sz="2800" b="1" dirty="0">
                <a:solidFill>
                  <a:schemeClr val="bg1"/>
                </a:solidFill>
              </a:rPr>
              <a:t> </a:t>
            </a:r>
            <a:r>
              <a:rPr lang="hu-HU" sz="2400" b="1" dirty="0" err="1">
                <a:solidFill>
                  <a:schemeClr val="bg1"/>
                </a:solidFill>
              </a:rPr>
              <a:t>Derivability</a:t>
            </a:r>
            <a:r>
              <a:rPr lang="hu-HU" sz="2400" b="1" dirty="0">
                <a:solidFill>
                  <a:schemeClr val="bg1"/>
                </a:solidFill>
              </a:rPr>
              <a:t>: </a:t>
            </a:r>
            <a:r>
              <a:rPr lang="en-US" sz="2400" dirty="0"/>
              <a:t>Consider G(V, W, S, P) generative grammar and X, Y ∈ (V ∪ W)∗. From X Y is derivable if X ⇒ +Y or X = Y . It is denoted: X ⇒ ∗Y .</a:t>
            </a:r>
            <a:endParaRPr lang="hu-HU" sz="2400" dirty="0"/>
          </a:p>
          <a:p>
            <a:pPr marL="0" indent="0">
              <a:buNone/>
            </a:pPr>
            <a:r>
              <a:rPr lang="hu-HU" sz="2400" b="1" dirty="0" err="1">
                <a:solidFill>
                  <a:schemeClr val="bg1"/>
                </a:solidFill>
              </a:rPr>
              <a:t>Derivable</a:t>
            </a:r>
            <a:r>
              <a:rPr lang="hu-HU" sz="2400" b="1" dirty="0">
                <a:solidFill>
                  <a:schemeClr val="bg1"/>
                </a:solidFill>
              </a:rPr>
              <a:t> in </a:t>
            </a:r>
            <a:r>
              <a:rPr lang="hu-HU" sz="2400" b="1" dirty="0" err="1">
                <a:solidFill>
                  <a:schemeClr val="bg1"/>
                </a:solidFill>
              </a:rPr>
              <a:t>One</a:t>
            </a:r>
            <a:r>
              <a:rPr lang="hu-HU" sz="2400" b="1" dirty="0">
                <a:solidFill>
                  <a:schemeClr val="bg1"/>
                </a:solidFill>
              </a:rPr>
              <a:t> </a:t>
            </a:r>
            <a:r>
              <a:rPr lang="hu-HU" sz="2400" b="1" dirty="0" err="1">
                <a:solidFill>
                  <a:schemeClr val="bg1"/>
                </a:solidFill>
              </a:rPr>
              <a:t>Step</a:t>
            </a:r>
            <a:r>
              <a:rPr lang="hu-HU" sz="2400" b="1" dirty="0">
                <a:solidFill>
                  <a:schemeClr val="bg1"/>
                </a:solidFill>
              </a:rPr>
              <a:t>: </a:t>
            </a:r>
            <a:r>
              <a:rPr lang="en-US" sz="2400" dirty="0"/>
              <a:t>Consider G(V, W, S, P) generative grammar and X, Y ∈ (V ∪ W)∗. X = αγβ, Y = αωβ form words where α, β, γ, ω ∈ (V ∪ W)∗. We say that Y can be </a:t>
            </a:r>
            <a:r>
              <a:rPr lang="en-US" sz="2400" b="1" dirty="0">
                <a:solidFill>
                  <a:schemeClr val="bg1"/>
                </a:solidFill>
              </a:rPr>
              <a:t>derived in one step</a:t>
            </a:r>
            <a:r>
              <a:rPr lang="en-US" sz="2400" dirty="0"/>
              <a:t>, if there is </a:t>
            </a:r>
            <a:r>
              <a:rPr lang="en-US" sz="2400" dirty="0" err="1"/>
              <a:t>ak</a:t>
            </a:r>
            <a:r>
              <a:rPr lang="en-US" sz="2400" dirty="0"/>
              <a:t> γ → ω ∈ P. It is denoted: X → Y . </a:t>
            </a:r>
            <a:endParaRPr lang="hu-HU" sz="2400" dirty="0"/>
          </a:p>
          <a:p>
            <a:pPr marL="0" indent="0">
              <a:buNone/>
            </a:pPr>
            <a:r>
              <a:rPr lang="en-US" i="1" dirty="0"/>
              <a:t>The previous definition is valid if X and Y are two symbol sequences (word or sentence), which contain terminal and nonterminal symbols and X and Y are two neighboring phases in the derivation</a:t>
            </a:r>
            <a:endParaRPr lang="hu-HU" b="1" i="1" dirty="0">
              <a:solidFill>
                <a:schemeClr val="bg1"/>
              </a:solidFill>
            </a:endParaRPr>
          </a:p>
        </p:txBody>
      </p:sp>
    </p:spTree>
    <p:extLst>
      <p:ext uri="{BB962C8B-B14F-4D97-AF65-F5344CB8AC3E}">
        <p14:creationId xmlns:p14="http://schemas.microsoft.com/office/powerpoint/2010/main" val="422905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solidFill>
                  <a:schemeClr val="bg1"/>
                </a:solidFill>
              </a:rPr>
              <a:t>rules</a:t>
            </a:r>
            <a:r>
              <a:rPr lang="hu-HU" b="1" dirty="0">
                <a:solidFill>
                  <a:schemeClr val="bg1"/>
                </a:solidFill>
              </a:rPr>
              <a:t> </a:t>
            </a:r>
            <a:r>
              <a:rPr lang="hu-HU" b="1" dirty="0" err="1">
                <a:solidFill>
                  <a:schemeClr val="bg1"/>
                </a:solidFill>
              </a:rPr>
              <a:t>regarding</a:t>
            </a:r>
            <a:r>
              <a:rPr lang="hu-HU" b="1" dirty="0">
                <a:solidFill>
                  <a:schemeClr val="bg1"/>
                </a:solidFill>
              </a:rPr>
              <a:t> </a:t>
            </a:r>
            <a:r>
              <a:rPr lang="hu-HU" b="1" dirty="0" err="1">
                <a:solidFill>
                  <a:schemeClr val="bg1"/>
                </a:solidFill>
              </a:rPr>
              <a:t>derivability</a:t>
            </a:r>
            <a:endParaRPr lang="hu-HU" dirty="0"/>
          </a:p>
        </p:txBody>
      </p:sp>
      <p:sp>
        <p:nvSpPr>
          <p:cNvPr id="3" name="Tartalom helye 2"/>
          <p:cNvSpPr>
            <a:spLocks noGrp="1"/>
          </p:cNvSpPr>
          <p:nvPr>
            <p:ph idx="1"/>
          </p:nvPr>
        </p:nvSpPr>
        <p:spPr/>
        <p:txBody>
          <a:bodyPr>
            <a:normAutofit/>
          </a:bodyPr>
          <a:lstStyle/>
          <a:p>
            <a:pPr marL="0" indent="0">
              <a:buNone/>
            </a:pPr>
            <a:r>
              <a:rPr lang="hu-HU" sz="2400" b="1" dirty="0" err="1">
                <a:solidFill>
                  <a:schemeClr val="bg1"/>
                </a:solidFill>
              </a:rPr>
              <a:t>Derivable</a:t>
            </a:r>
            <a:r>
              <a:rPr lang="hu-HU" sz="2400" b="1" dirty="0">
                <a:solidFill>
                  <a:schemeClr val="bg1"/>
                </a:solidFill>
              </a:rPr>
              <a:t> in </a:t>
            </a:r>
            <a:r>
              <a:rPr lang="hu-HU" sz="2400" b="1" dirty="0" err="1">
                <a:solidFill>
                  <a:schemeClr val="bg1"/>
                </a:solidFill>
              </a:rPr>
              <a:t>Multiple</a:t>
            </a:r>
            <a:r>
              <a:rPr lang="hu-HU" sz="2400" b="1" dirty="0">
                <a:solidFill>
                  <a:schemeClr val="bg1"/>
                </a:solidFill>
              </a:rPr>
              <a:t> </a:t>
            </a:r>
            <a:r>
              <a:rPr lang="hu-HU" sz="2400" b="1" dirty="0" err="1">
                <a:solidFill>
                  <a:schemeClr val="bg1"/>
                </a:solidFill>
              </a:rPr>
              <a:t>Steps</a:t>
            </a:r>
            <a:r>
              <a:rPr lang="hu-HU" sz="2400" b="1" dirty="0">
                <a:solidFill>
                  <a:schemeClr val="bg1"/>
                </a:solidFill>
              </a:rPr>
              <a:t>: </a:t>
            </a:r>
            <a:r>
              <a:rPr lang="en-US" sz="2400" dirty="0"/>
              <a:t>Consider G(V, W, S, P) generative grammar and X, Y ∈ (V ∪ W)∗. Y can be derived from X in multiple steps if (n ≥ 1), there is ∃X1, X2, ..., </a:t>
            </a:r>
            <a:r>
              <a:rPr lang="en-US" sz="2400" dirty="0" err="1"/>
              <a:t>Xn</a:t>
            </a:r>
            <a:r>
              <a:rPr lang="en-US" sz="2400" dirty="0"/>
              <a:t> ∈ (V ∪ W)∗, so that X → X1 → X2 → X3 → . . . → </a:t>
            </a:r>
            <a:r>
              <a:rPr lang="en-US" sz="2400" dirty="0" err="1"/>
              <a:t>Xn</a:t>
            </a:r>
            <a:r>
              <a:rPr lang="en-US" sz="2400" dirty="0"/>
              <a:t> = Y . It is denoted: X → +Y. </a:t>
            </a:r>
            <a:endParaRPr lang="hu-HU" sz="2400" dirty="0"/>
          </a:p>
          <a:p>
            <a:pPr marL="0" indent="0">
              <a:buNone/>
            </a:pPr>
            <a:r>
              <a:rPr lang="hu-HU" sz="2400" b="1" dirty="0" err="1">
                <a:solidFill>
                  <a:schemeClr val="bg1"/>
                </a:solidFill>
              </a:rPr>
              <a:t>Phrase-structure</a:t>
            </a:r>
            <a:r>
              <a:rPr lang="hu-HU" sz="2400" b="1" dirty="0">
                <a:solidFill>
                  <a:schemeClr val="bg1"/>
                </a:solidFill>
              </a:rPr>
              <a:t>: </a:t>
            </a:r>
            <a:r>
              <a:rPr lang="en-US" sz="2400" dirty="0"/>
              <a:t>Consider G(V, W, S, P) generative grammar. G generates a X ∈ (V ∪ W)∗ word if S ⇒ ∗X. Then X is called </a:t>
            </a:r>
            <a:r>
              <a:rPr lang="en-US" sz="2400" b="1" dirty="0"/>
              <a:t>Phrase-structure</a:t>
            </a:r>
            <a:r>
              <a:rPr lang="en-US" sz="2400" dirty="0"/>
              <a:t>.</a:t>
            </a:r>
            <a:endParaRPr lang="hu-HU" sz="2400" dirty="0"/>
          </a:p>
          <a:p>
            <a:pPr marL="0" indent="0">
              <a:buNone/>
            </a:pPr>
            <a:r>
              <a:rPr lang="en-US" i="1" dirty="0"/>
              <a:t>Phrase-structures can contain both terminal and nonterminal symbols. This is in fact the transitional state of derivation which occurs when the generation is not over</a:t>
            </a:r>
            <a:endParaRPr lang="hu-HU" b="1" i="1" dirty="0">
              <a:solidFill>
                <a:schemeClr val="bg1"/>
              </a:solidFill>
            </a:endParaRPr>
          </a:p>
        </p:txBody>
      </p:sp>
    </p:spTree>
    <p:extLst>
      <p:ext uri="{BB962C8B-B14F-4D97-AF65-F5344CB8AC3E}">
        <p14:creationId xmlns:p14="http://schemas.microsoft.com/office/powerpoint/2010/main" val="413195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400" b="1" dirty="0" err="1">
                <a:solidFill>
                  <a:schemeClr val="bg1"/>
                </a:solidFill>
              </a:rPr>
              <a:t>Definitions</a:t>
            </a:r>
            <a:endParaRPr lang="hu-HU" sz="4400" b="1" dirty="0">
              <a:solidFill>
                <a:schemeClr val="bg1"/>
              </a:solidFill>
            </a:endParaRPr>
          </a:p>
        </p:txBody>
      </p:sp>
      <p:sp>
        <p:nvSpPr>
          <p:cNvPr id="3" name="Tartalom helye 2"/>
          <p:cNvSpPr>
            <a:spLocks noGrp="1"/>
          </p:cNvSpPr>
          <p:nvPr>
            <p:ph idx="1"/>
          </p:nvPr>
        </p:nvSpPr>
        <p:spPr/>
        <p:txBody>
          <a:bodyPr>
            <a:normAutofit/>
          </a:bodyPr>
          <a:lstStyle/>
          <a:p>
            <a:pPr marL="0" indent="0">
              <a:buNone/>
            </a:pPr>
            <a:r>
              <a:rPr lang="hu-HU" sz="2400" b="1" dirty="0" err="1">
                <a:solidFill>
                  <a:schemeClr val="bg1"/>
                </a:solidFill>
              </a:rPr>
              <a:t>Phrase</a:t>
            </a:r>
            <a:r>
              <a:rPr lang="hu-HU" sz="2400" b="1" dirty="0">
                <a:solidFill>
                  <a:schemeClr val="bg1"/>
                </a:solidFill>
              </a:rPr>
              <a:t>: </a:t>
            </a:r>
            <a:r>
              <a:rPr lang="en-US" sz="2400" dirty="0"/>
              <a:t>Consider G(V, W, S, P) generative grammar. If G generates an X word and X ∈ V ∗ (it does not contain nonterminal symbols), then X is called a phrase. </a:t>
            </a:r>
            <a:endParaRPr lang="hu-HU" sz="2400" dirty="0"/>
          </a:p>
          <a:p>
            <a:pPr marL="0" indent="0">
              <a:buNone/>
            </a:pPr>
            <a:r>
              <a:rPr lang="hu-HU" sz="2400" b="1" dirty="0" err="1">
                <a:solidFill>
                  <a:schemeClr val="bg1"/>
                </a:solidFill>
              </a:rPr>
              <a:t>Generated</a:t>
            </a:r>
            <a:r>
              <a:rPr lang="hu-HU" sz="2400" b="1" dirty="0">
                <a:solidFill>
                  <a:schemeClr val="bg1"/>
                </a:solidFill>
              </a:rPr>
              <a:t> </a:t>
            </a:r>
            <a:r>
              <a:rPr lang="hu-HU" sz="2400" b="1" dirty="0" err="1">
                <a:solidFill>
                  <a:schemeClr val="bg1"/>
                </a:solidFill>
              </a:rPr>
              <a:t>Language</a:t>
            </a:r>
            <a:r>
              <a:rPr lang="hu-HU" sz="2400" b="1" dirty="0">
                <a:solidFill>
                  <a:schemeClr val="bg1"/>
                </a:solidFill>
              </a:rPr>
              <a:t>: </a:t>
            </a:r>
            <a:r>
              <a:rPr lang="en-US" sz="2400" dirty="0"/>
              <a:t>Consider G(V, W, S, P) generative grammar. The L(G) = {α|α ∈ V ∗} and S → α language is called a generated language by grammar G. </a:t>
            </a:r>
            <a:endParaRPr lang="hu-HU" sz="2400" dirty="0"/>
          </a:p>
          <a:p>
            <a:pPr marL="0" indent="0">
              <a:buNone/>
            </a:pPr>
            <a:r>
              <a:rPr lang="en-US" i="1" dirty="0"/>
              <a:t>The meaning of the definition is that we call the language, that consists of words generated from the start symbol of G, a generated language. So every word of L must be derivable from S and every word derived from S must be in the language.</a:t>
            </a:r>
            <a:endParaRPr lang="hu-HU" b="1" i="1" dirty="0">
              <a:solidFill>
                <a:schemeClr val="bg1"/>
              </a:solidFill>
            </a:endParaRPr>
          </a:p>
        </p:txBody>
      </p:sp>
    </p:spTree>
    <p:extLst>
      <p:ext uri="{BB962C8B-B14F-4D97-AF65-F5344CB8AC3E}">
        <p14:creationId xmlns:p14="http://schemas.microsoft.com/office/powerpoint/2010/main" val="101306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800" b="1" dirty="0" err="1">
                <a:solidFill>
                  <a:schemeClr val="bg1"/>
                </a:solidFill>
              </a:rPr>
              <a:t>Definitions</a:t>
            </a:r>
            <a:endParaRPr lang="hu-HU" sz="4800" dirty="0"/>
          </a:p>
        </p:txBody>
      </p:sp>
      <p:sp>
        <p:nvSpPr>
          <p:cNvPr id="3" name="Tartalom helye 2"/>
          <p:cNvSpPr>
            <a:spLocks noGrp="1"/>
          </p:cNvSpPr>
          <p:nvPr>
            <p:ph idx="1"/>
          </p:nvPr>
        </p:nvSpPr>
        <p:spPr>
          <a:xfrm>
            <a:off x="747178" y="1853248"/>
            <a:ext cx="10880140" cy="4195481"/>
          </a:xfrm>
        </p:spPr>
        <p:txBody>
          <a:bodyPr>
            <a:normAutofit/>
          </a:bodyPr>
          <a:lstStyle/>
          <a:p>
            <a:pPr marL="0" indent="0">
              <a:buNone/>
            </a:pPr>
            <a:r>
              <a:rPr lang="hu-HU" sz="2400" b="1" dirty="0" err="1">
                <a:solidFill>
                  <a:schemeClr val="bg1"/>
                </a:solidFill>
              </a:rPr>
              <a:t>Rule</a:t>
            </a:r>
            <a:r>
              <a:rPr lang="hu-HU" sz="2400" b="1" dirty="0">
                <a:solidFill>
                  <a:schemeClr val="bg1"/>
                </a:solidFill>
              </a:rPr>
              <a:t> of </a:t>
            </a:r>
            <a:r>
              <a:rPr lang="hu-HU" sz="2400" b="1" dirty="0" err="1">
                <a:solidFill>
                  <a:schemeClr val="bg1"/>
                </a:solidFill>
              </a:rPr>
              <a:t>Equivalence</a:t>
            </a:r>
            <a:r>
              <a:rPr lang="hu-HU" sz="2400" b="1" dirty="0">
                <a:solidFill>
                  <a:schemeClr val="bg1"/>
                </a:solidFill>
              </a:rPr>
              <a:t>: </a:t>
            </a:r>
            <a:r>
              <a:rPr lang="en-US" sz="2400" dirty="0"/>
              <a:t>A G1(V, W1, S1, P1) generative grammar is equivalent to a G2(V, W2, S2, P2) generative grammar if L(G1) = L(G2), namely if the language generated by G1 is the same as the language generated by G2. </a:t>
            </a:r>
            <a:endParaRPr lang="hu-HU" sz="2400" dirty="0"/>
          </a:p>
          <a:p>
            <a:pPr marL="0" indent="0">
              <a:buNone/>
            </a:pPr>
            <a:r>
              <a:rPr lang="en-US" i="1" dirty="0"/>
              <a:t>Thus grammars are equivalent if they generate the same words. Obviously the two languages can only be the same and the grammars can only be equivalent if the terminal symbols are the same</a:t>
            </a:r>
            <a:r>
              <a:rPr lang="hu-HU" i="1" dirty="0"/>
              <a:t>. </a:t>
            </a:r>
            <a:r>
              <a:rPr lang="en-US" dirty="0"/>
              <a:t>Since the rule system also specifies the language itself, languages can also be classified. Naturally, the more regular a grammar is the better, making</a:t>
            </a:r>
            <a:r>
              <a:rPr lang="hu-HU" dirty="0"/>
              <a:t> </a:t>
            </a:r>
            <a:r>
              <a:rPr lang="en-US" dirty="0"/>
              <a:t>the language more regular and easier to use when writing various analyzer algorithms.</a:t>
            </a:r>
            <a:endParaRPr lang="hu-HU" i="1" dirty="0"/>
          </a:p>
          <a:p>
            <a:pPr marL="0" indent="0">
              <a:buNone/>
            </a:pPr>
            <a:endParaRPr lang="hu-HU" sz="2400" b="1" dirty="0">
              <a:solidFill>
                <a:schemeClr val="bg1"/>
              </a:solidFill>
            </a:endParaRPr>
          </a:p>
          <a:p>
            <a:pPr marL="0" indent="0">
              <a:buNone/>
            </a:pPr>
            <a:endParaRPr lang="hu-HU" sz="2400" b="1" dirty="0">
              <a:solidFill>
                <a:schemeClr val="bg1"/>
              </a:solidFill>
            </a:endParaRPr>
          </a:p>
        </p:txBody>
      </p:sp>
    </p:spTree>
    <p:extLst>
      <p:ext uri="{BB962C8B-B14F-4D97-AF65-F5344CB8AC3E}">
        <p14:creationId xmlns:p14="http://schemas.microsoft.com/office/powerpoint/2010/main" val="158208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solidFill>
                  <a:schemeClr val="bg1"/>
                </a:solidFill>
              </a:rPr>
              <a:t>Practical</a:t>
            </a:r>
            <a:r>
              <a:rPr lang="hu-HU" b="1" dirty="0">
                <a:solidFill>
                  <a:schemeClr val="bg1"/>
                </a:solidFill>
              </a:rPr>
              <a:t> </a:t>
            </a:r>
            <a:r>
              <a:rPr lang="hu-HU" b="1" dirty="0" err="1">
                <a:solidFill>
                  <a:schemeClr val="bg1"/>
                </a:solidFill>
              </a:rPr>
              <a:t>example</a:t>
            </a:r>
            <a:endParaRPr lang="hu-HU" b="1" dirty="0">
              <a:solidFill>
                <a:schemeClr val="bg1"/>
              </a:solidFill>
            </a:endParaRPr>
          </a:p>
        </p:txBody>
      </p:sp>
      <p:sp>
        <p:nvSpPr>
          <p:cNvPr id="3" name="Tartalom helye 2"/>
          <p:cNvSpPr>
            <a:spLocks noGrp="1"/>
          </p:cNvSpPr>
          <p:nvPr>
            <p:ph idx="1"/>
          </p:nvPr>
        </p:nvSpPr>
        <p:spPr>
          <a:xfrm>
            <a:off x="140786" y="1331259"/>
            <a:ext cx="8946541" cy="4195481"/>
          </a:xfrm>
        </p:spPr>
        <p:txBody>
          <a:bodyPr/>
          <a:lstStyle/>
          <a:p>
            <a:pPr>
              <a:buClrTx/>
              <a:buSzPct val="120000"/>
              <a:buFont typeface="Arial" panose="020B0604020202020204" pitchFamily="34" charset="0"/>
              <a:buChar char="•"/>
            </a:pPr>
            <a:r>
              <a:rPr lang="hu-HU" dirty="0"/>
              <a:t>W</a:t>
            </a:r>
            <a:r>
              <a:rPr lang="en-US" dirty="0" err="1"/>
              <a:t>ith</a:t>
            </a:r>
            <a:r>
              <a:rPr lang="en-US" dirty="0"/>
              <a:t> the help of grammars, we can not only generate simple words consisting of lower and upper case letters but also phrases that consist of sets of words</a:t>
            </a:r>
            <a:r>
              <a:rPr lang="hu-HU" dirty="0"/>
              <a:t>.</a:t>
            </a:r>
          </a:p>
          <a:p>
            <a:pPr>
              <a:buClrTx/>
              <a:buSzPct val="120000"/>
              <a:buFont typeface="Arial" panose="020B0604020202020204" pitchFamily="34" charset="0"/>
              <a:buChar char="•"/>
            </a:pPr>
            <a:r>
              <a:rPr lang="hu-HU" dirty="0" err="1"/>
              <a:t>This</a:t>
            </a:r>
            <a:r>
              <a:rPr lang="hu-HU" dirty="0"/>
              <a:t> </a:t>
            </a:r>
            <a:r>
              <a:rPr lang="hu-HU" dirty="0" err="1"/>
              <a:t>way</a:t>
            </a:r>
            <a:r>
              <a:rPr lang="en-US" dirty="0"/>
              <a:t> we can also assemble the rule of living languages just like linguists or creators of programming languages do to create the syntax definition of the languages.</a:t>
            </a:r>
            <a:endParaRPr lang="hu-HU" dirty="0"/>
          </a:p>
        </p:txBody>
      </p:sp>
      <p:sp>
        <p:nvSpPr>
          <p:cNvPr id="4" name="Szövegdoboz 3"/>
          <p:cNvSpPr txBox="1"/>
          <p:nvPr/>
        </p:nvSpPr>
        <p:spPr>
          <a:xfrm>
            <a:off x="646111" y="3494429"/>
            <a:ext cx="8527984" cy="3139321"/>
          </a:xfrm>
          <a:prstGeom prst="rect">
            <a:avLst/>
          </a:prstGeom>
          <a:noFill/>
        </p:spPr>
        <p:txBody>
          <a:bodyPr wrap="square" rtlCol="0">
            <a:spAutoFit/>
          </a:bodyPr>
          <a:lstStyle/>
          <a:p>
            <a:r>
              <a:rPr lang="en-US" dirty="0"/>
              <a:t>To see a practical example let us give the rule system defining the syntax of an imaginary programming language without knowing the tools of syntax definition. The language only contains a few simple language constructions precisely as many as necessary for the implementation of sequence, selection and iteration in imperative languages and it contains some simple numeric and logical operators to be able to observe the syntax of expressions as well. For the sake of expressiveness we put lexical items, namely terminal symbols in "" and </a:t>
            </a:r>
            <a:r>
              <a:rPr lang="en-US" dirty="0" err="1"/>
              <a:t>nonterminals</a:t>
            </a:r>
            <a:r>
              <a:rPr lang="en-US" dirty="0"/>
              <a:t> are denoted with capital letters. The language also contains rules that contain the | (logical or) symbol. With that we simply introduce choice in the implementation of a rule, or else we contract rules to one rule.</a:t>
            </a:r>
            <a:endParaRPr lang="hu-HU" dirty="0"/>
          </a:p>
        </p:txBody>
      </p:sp>
      <p:sp>
        <p:nvSpPr>
          <p:cNvPr id="5" name="Téglalap 4"/>
          <p:cNvSpPr/>
          <p:nvPr/>
        </p:nvSpPr>
        <p:spPr>
          <a:xfrm>
            <a:off x="646111" y="3412155"/>
            <a:ext cx="8577188" cy="3270183"/>
          </a:xfrm>
          <a:prstGeom prst="rect">
            <a:avLst/>
          </a:prstGeom>
          <a:solidFill>
            <a:schemeClr val="tx2">
              <a:lumMod val="75000"/>
              <a:alpha val="0"/>
            </a:schemeClr>
          </a:solidFill>
          <a:ln w="508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583175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244740" y="-76671"/>
            <a:ext cx="2483318" cy="846692"/>
          </a:xfrm>
        </p:spPr>
        <p:txBody>
          <a:bodyPr/>
          <a:lstStyle/>
          <a:p>
            <a:r>
              <a:rPr lang="hu-HU" b="1" dirty="0">
                <a:solidFill>
                  <a:schemeClr val="bg1"/>
                </a:solidFill>
              </a:rPr>
              <a:t>Program</a:t>
            </a:r>
          </a:p>
        </p:txBody>
      </p:sp>
      <p:pic>
        <p:nvPicPr>
          <p:cNvPr id="5" name="Tartalom helye 4"/>
          <p:cNvPicPr>
            <a:picLocks noGrp="1" noChangeAspect="1"/>
          </p:cNvPicPr>
          <p:nvPr>
            <p:ph idx="1"/>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654628" y="770021"/>
            <a:ext cx="7663543" cy="5776686"/>
          </a:xfrm>
          <a:prstGeom prst="rect">
            <a:avLst/>
          </a:prstGeom>
        </p:spPr>
      </p:pic>
    </p:spTree>
    <p:extLst>
      <p:ext uri="{BB962C8B-B14F-4D97-AF65-F5344CB8AC3E}">
        <p14:creationId xmlns:p14="http://schemas.microsoft.com/office/powerpoint/2010/main" val="361787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942339" y="351118"/>
            <a:ext cx="9404723" cy="1400530"/>
          </a:xfrm>
        </p:spPr>
        <p:txBody>
          <a:bodyPr/>
          <a:lstStyle/>
          <a:p>
            <a:r>
              <a:rPr lang="hu-HU" b="1" dirty="0">
                <a:solidFill>
                  <a:schemeClr val="bg1"/>
                </a:solidFill>
              </a:rPr>
              <a:t>Program</a:t>
            </a:r>
          </a:p>
        </p:txBody>
      </p:sp>
      <p:pic>
        <p:nvPicPr>
          <p:cNvPr id="4" name="Kép 3"/>
          <p:cNvPicPr>
            <a:picLocks noChangeAspect="1"/>
          </p:cNvPicPr>
          <p:nvPr/>
        </p:nvPicPr>
        <p:blipFill>
          <a:blip r:embed="rId3">
            <a:duotone>
              <a:prstClr val="black"/>
              <a:schemeClr val="accent1">
                <a:tint val="45000"/>
                <a:satMod val="400000"/>
              </a:schemeClr>
            </a:duotone>
          </a:blip>
          <a:stretch>
            <a:fillRect/>
          </a:stretch>
        </p:blipFill>
        <p:spPr>
          <a:xfrm>
            <a:off x="3714215" y="2002972"/>
            <a:ext cx="4923142" cy="3206976"/>
          </a:xfrm>
          <a:prstGeom prst="rect">
            <a:avLst/>
          </a:prstGeom>
        </p:spPr>
      </p:pic>
    </p:spTree>
    <p:extLst>
      <p:ext uri="{BB962C8B-B14F-4D97-AF65-F5344CB8AC3E}">
        <p14:creationId xmlns:p14="http://schemas.microsoft.com/office/powerpoint/2010/main" val="422185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b="1" dirty="0">
                <a:solidFill>
                  <a:schemeClr val="bg1"/>
                </a:solidFill>
              </a:rPr>
              <a:t>Explanation</a:t>
            </a:r>
            <a:endParaRPr lang="hu-HU" b="1" dirty="0">
              <a:solidFill>
                <a:schemeClr val="bg1"/>
              </a:solidFill>
            </a:endParaRPr>
          </a:p>
        </p:txBody>
      </p:sp>
      <p:sp>
        <p:nvSpPr>
          <p:cNvPr id="3" name="Tartalom helye 2"/>
          <p:cNvSpPr>
            <a:spLocks noGrp="1"/>
          </p:cNvSpPr>
          <p:nvPr>
            <p:ph idx="1"/>
          </p:nvPr>
        </p:nvSpPr>
        <p:spPr>
          <a:xfrm>
            <a:off x="333829" y="1853248"/>
            <a:ext cx="11654972" cy="4195481"/>
          </a:xfrm>
        </p:spPr>
        <p:txBody>
          <a:bodyPr>
            <a:noAutofit/>
          </a:bodyPr>
          <a:lstStyle/>
          <a:p>
            <a:pPr marL="0" indent="0">
              <a:buNone/>
            </a:pPr>
            <a:r>
              <a:rPr lang="en-US" sz="2800" dirty="0"/>
              <a:t>The syntax definition of the grammar also contains parts which are not rules of the grammar but they are elements of rules . These are terminal symbols which are not atomic and can be further divided. We can define the structure of elements, that can be viewed as terminal symbols regarding syntax definition grammar, with an other grammar type which we have not defined yet but we will in the next section.</a:t>
            </a:r>
            <a:endParaRPr lang="hu-HU" sz="2800" dirty="0"/>
          </a:p>
        </p:txBody>
      </p:sp>
    </p:spTree>
    <p:extLst>
      <p:ext uri="{BB962C8B-B14F-4D97-AF65-F5344CB8AC3E}">
        <p14:creationId xmlns:p14="http://schemas.microsoft.com/office/powerpoint/2010/main" val="260365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b="1" dirty="0">
                <a:solidFill>
                  <a:schemeClr val="bg1"/>
                </a:solidFill>
              </a:rPr>
              <a:t>Explanation</a:t>
            </a:r>
            <a:endParaRPr lang="hu-HU" b="1" dirty="0">
              <a:solidFill>
                <a:schemeClr val="bg1"/>
              </a:solidFill>
            </a:endParaRPr>
          </a:p>
        </p:txBody>
      </p:sp>
      <p:sp>
        <p:nvSpPr>
          <p:cNvPr id="3" name="Tartalom helye 2"/>
          <p:cNvSpPr>
            <a:spLocks noGrp="1"/>
          </p:cNvSpPr>
          <p:nvPr>
            <p:ph idx="1"/>
          </p:nvPr>
        </p:nvSpPr>
        <p:spPr>
          <a:xfrm>
            <a:off x="333829" y="1853248"/>
            <a:ext cx="11654972" cy="4195481"/>
          </a:xfrm>
        </p:spPr>
        <p:txBody>
          <a:bodyPr>
            <a:noAutofit/>
          </a:bodyPr>
          <a:lstStyle/>
          <a:p>
            <a:pPr marL="0" indent="0">
              <a:buNone/>
            </a:pPr>
            <a:r>
              <a:rPr lang="en-US" sz="2800" dirty="0"/>
              <a:t>Now, we only have to select these elements and define their structure, namely the grammar with which they can be generated.</a:t>
            </a:r>
          </a:p>
          <a:p>
            <a:pPr marL="0" indent="0">
              <a:buNone/>
            </a:pPr>
            <a:r>
              <a:rPr lang="en-US" sz="2800" dirty="0"/>
              <a:t>We have some terminal symbols which we do not want to divide any further. These are "begin" , "end" and "if" and all the terminals which are the keywords of the programming language defined by the grammar.</a:t>
            </a:r>
            <a:endParaRPr lang="hu-HU" sz="2800" dirty="0"/>
          </a:p>
        </p:txBody>
      </p:sp>
    </p:spTree>
    <p:extLst>
      <p:ext uri="{BB962C8B-B14F-4D97-AF65-F5344CB8AC3E}">
        <p14:creationId xmlns:p14="http://schemas.microsoft.com/office/powerpoint/2010/main" val="106771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6000" b="1" dirty="0" err="1">
                <a:solidFill>
                  <a:schemeClr val="bg1"/>
                </a:solidFill>
              </a:rPr>
              <a:t>Definitions</a:t>
            </a:r>
            <a:r>
              <a:rPr lang="hu-HU" sz="6000" b="1" dirty="0">
                <a:solidFill>
                  <a:schemeClr val="bg1"/>
                </a:solidFill>
              </a:rPr>
              <a:t> of </a:t>
            </a:r>
            <a:r>
              <a:rPr lang="hu-HU" sz="6000" b="1" dirty="0" err="1">
                <a:solidFill>
                  <a:schemeClr val="bg1"/>
                </a:solidFill>
              </a:rPr>
              <a:t>languages</a:t>
            </a:r>
            <a:endParaRPr lang="hu-HU" sz="6000" b="1" dirty="0">
              <a:solidFill>
                <a:schemeClr val="bg1"/>
              </a:solidFill>
            </a:endParaRPr>
          </a:p>
        </p:txBody>
      </p:sp>
      <p:sp>
        <p:nvSpPr>
          <p:cNvPr id="3" name="Tartalom helye 2"/>
          <p:cNvSpPr>
            <a:spLocks noGrp="1"/>
          </p:cNvSpPr>
          <p:nvPr>
            <p:ph idx="1"/>
          </p:nvPr>
        </p:nvSpPr>
        <p:spPr/>
        <p:txBody>
          <a:bodyPr/>
          <a:lstStyle/>
          <a:p>
            <a:pPr>
              <a:buClr>
                <a:schemeClr val="bg1"/>
              </a:buClr>
              <a:buSzPct val="140000"/>
              <a:buFont typeface="Arial" panose="020B0604020202020204" pitchFamily="34" charset="0"/>
              <a:buChar char="•"/>
            </a:pPr>
            <a:r>
              <a:rPr lang="en-GB" b="1" dirty="0">
                <a:solidFill>
                  <a:schemeClr val="bg1"/>
                </a:solidFill>
              </a:rPr>
              <a:t>Simple</a:t>
            </a:r>
            <a:r>
              <a:rPr lang="hu-HU" b="1" dirty="0">
                <a:solidFill>
                  <a:schemeClr val="bg1"/>
                </a:solidFill>
              </a:rPr>
              <a:t> </a:t>
            </a:r>
            <a:r>
              <a:rPr lang="en-GB" b="1" dirty="0">
                <a:solidFill>
                  <a:schemeClr val="bg1"/>
                </a:solidFill>
              </a:rPr>
              <a:t>definition</a:t>
            </a:r>
            <a:r>
              <a:rPr lang="hu-HU" b="1" dirty="0">
                <a:solidFill>
                  <a:schemeClr val="bg1"/>
                </a:solidFill>
              </a:rPr>
              <a:t> </a:t>
            </a:r>
            <a:r>
              <a:rPr lang="hu-HU" dirty="0"/>
              <a:t>: </a:t>
            </a:r>
            <a:r>
              <a:rPr lang="en-GB" dirty="0"/>
              <a:t>defining </a:t>
            </a:r>
            <a:r>
              <a:rPr lang="hu-HU" dirty="0"/>
              <a:t> </a:t>
            </a:r>
            <a:r>
              <a:rPr lang="en-GB" dirty="0"/>
              <a:t>a formal language as a set, </a:t>
            </a:r>
            <a:r>
              <a:rPr lang="en-US" dirty="0"/>
              <a:t>enumerating its elements the words.</a:t>
            </a:r>
          </a:p>
          <a:p>
            <a:pPr>
              <a:buClr>
                <a:schemeClr val="bg1"/>
              </a:buClr>
              <a:buSzPct val="140000"/>
              <a:buFont typeface="Arial" panose="020B0604020202020204" pitchFamily="34" charset="0"/>
              <a:buChar char="•"/>
            </a:pPr>
            <a:r>
              <a:rPr lang="en-US" b="1" dirty="0">
                <a:solidFill>
                  <a:schemeClr val="bg1"/>
                </a:solidFill>
              </a:rPr>
              <a:t>Cons of using this method</a:t>
            </a:r>
            <a:r>
              <a:rPr lang="hu-HU" b="1" dirty="0">
                <a:solidFill>
                  <a:schemeClr val="bg1"/>
                </a:solidFill>
              </a:rPr>
              <a:t>: </a:t>
            </a:r>
            <a:r>
              <a:rPr lang="en-GB" b="1" dirty="0">
                <a:solidFill>
                  <a:schemeClr val="bg1"/>
                </a:solidFill>
              </a:rPr>
              <a:t> </a:t>
            </a:r>
          </a:p>
          <a:p>
            <a:pPr marL="514350" indent="-514350">
              <a:buClr>
                <a:schemeClr val="bg1"/>
              </a:buClr>
              <a:buSzPct val="140000"/>
              <a:buFont typeface="+mj-lt"/>
              <a:buAutoNum type="romanUcPeriod"/>
            </a:pPr>
            <a:r>
              <a:rPr lang="en-GB" dirty="0"/>
              <a:t>Can only define finite languages with a small number of elements</a:t>
            </a:r>
          </a:p>
          <a:p>
            <a:pPr marL="514350" indent="-514350">
              <a:buClr>
                <a:schemeClr val="bg1"/>
              </a:buClr>
              <a:buSzPct val="140000"/>
              <a:buFont typeface="+mj-lt"/>
              <a:buAutoNum type="romanUcPeriod"/>
            </a:pPr>
            <a:r>
              <a:rPr lang="en-US" dirty="0"/>
              <a:t>Languages with a lot of, or infinite number of, words can not be defined this way.</a:t>
            </a:r>
          </a:p>
          <a:p>
            <a:pPr>
              <a:buClr>
                <a:schemeClr val="bg1"/>
              </a:buClr>
              <a:buSzPct val="140000"/>
              <a:buFont typeface="Arial" panose="020B0604020202020204" pitchFamily="34" charset="0"/>
              <a:buChar char="•"/>
            </a:pPr>
            <a:r>
              <a:rPr lang="en-US" b="1" dirty="0">
                <a:solidFill>
                  <a:schemeClr val="bg1"/>
                </a:solidFill>
              </a:rPr>
              <a:t>To deal with these kinds of languages we must find a definition which is both general and practical.</a:t>
            </a:r>
            <a:endParaRPr lang="en-GB" b="1" dirty="0">
              <a:solidFill>
                <a:schemeClr val="bg1"/>
              </a:solidFill>
            </a:endParaRPr>
          </a:p>
          <a:p>
            <a:pPr>
              <a:buClr>
                <a:schemeClr val="bg1"/>
              </a:buClr>
              <a:buSzPct val="140000"/>
              <a:buFont typeface="Arial" panose="020B0604020202020204" pitchFamily="34" charset="0"/>
              <a:buChar char="•"/>
            </a:pPr>
            <a:endParaRPr lang="en-GB" dirty="0">
              <a:solidFill>
                <a:srgbClr val="FF0000"/>
              </a:solidFill>
            </a:endParaRPr>
          </a:p>
          <a:p>
            <a:pPr>
              <a:buSzPct val="140000"/>
              <a:buFont typeface="Arial" panose="020B0604020202020204" pitchFamily="34" charset="0"/>
              <a:buChar char="•"/>
            </a:pPr>
            <a:endParaRPr lang="hu-HU" dirty="0">
              <a:solidFill>
                <a:srgbClr val="FF0000"/>
              </a:solidFill>
            </a:endParaRPr>
          </a:p>
        </p:txBody>
      </p:sp>
    </p:spTree>
    <p:extLst>
      <p:ext uri="{BB962C8B-B14F-4D97-AF65-F5344CB8AC3E}">
        <p14:creationId xmlns:p14="http://schemas.microsoft.com/office/powerpoint/2010/main" val="108841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b="1" dirty="0">
                <a:solidFill>
                  <a:schemeClr val="bg1"/>
                </a:solidFill>
              </a:rPr>
              <a:t>Explanation</a:t>
            </a:r>
            <a:endParaRPr lang="hu-HU" b="1" dirty="0">
              <a:solidFill>
                <a:schemeClr val="bg1"/>
              </a:solidFill>
            </a:endParaRPr>
          </a:p>
        </p:txBody>
      </p:sp>
      <p:sp>
        <p:nvSpPr>
          <p:cNvPr id="3" name="Tartalom helye 2"/>
          <p:cNvSpPr>
            <a:spLocks noGrp="1"/>
          </p:cNvSpPr>
          <p:nvPr>
            <p:ph idx="1"/>
          </p:nvPr>
        </p:nvSpPr>
        <p:spPr>
          <a:xfrm>
            <a:off x="333829" y="1853248"/>
            <a:ext cx="11654972" cy="4195481"/>
          </a:xfrm>
        </p:spPr>
        <p:txBody>
          <a:bodyPr>
            <a:noAutofit/>
          </a:bodyPr>
          <a:lstStyle/>
          <a:p>
            <a:pPr marL="0" indent="0">
              <a:buNone/>
            </a:pPr>
            <a:r>
              <a:rPr lang="en-US" sz="2800" dirty="0"/>
              <a:t>There are some like "</a:t>
            </a:r>
            <a:r>
              <a:rPr lang="en-US" sz="2800" dirty="0" err="1"/>
              <a:t>constantnumber</a:t>
            </a:r>
            <a:r>
              <a:rPr lang="en-US" sz="2800" dirty="0"/>
              <a:t>" and "identifier", which can be assigned various values. "</a:t>
            </a:r>
            <a:r>
              <a:rPr lang="en-US" sz="2800" dirty="0" err="1"/>
              <a:t>contsantnumber</a:t>
            </a:r>
            <a:r>
              <a:rPr lang="en-US" sz="2800" dirty="0"/>
              <a:t>" can be assigned values 123, or 1224. Obviously, as we have noted it earlier, enumeration in case of languages with so many elements is not effective , so rather we should write the expression that generates all such numbers.</a:t>
            </a:r>
            <a:endParaRPr lang="hu-HU" sz="2800" dirty="0"/>
          </a:p>
        </p:txBody>
      </p:sp>
    </p:spTree>
    <p:extLst>
      <p:ext uri="{BB962C8B-B14F-4D97-AF65-F5344CB8AC3E}">
        <p14:creationId xmlns:p14="http://schemas.microsoft.com/office/powerpoint/2010/main" val="2912223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b="1" dirty="0">
                <a:solidFill>
                  <a:schemeClr val="bg1"/>
                </a:solidFill>
              </a:rPr>
              <a:t>Explanation</a:t>
            </a:r>
            <a:endParaRPr lang="hu-HU" b="1" dirty="0">
              <a:solidFill>
                <a:schemeClr val="bg1"/>
              </a:solidFill>
            </a:endParaRPr>
          </a:p>
        </p:txBody>
      </p:sp>
      <p:sp>
        <p:nvSpPr>
          <p:cNvPr id="3" name="Tartalom helye 2"/>
          <p:cNvSpPr>
            <a:spLocks noGrp="1"/>
          </p:cNvSpPr>
          <p:nvPr>
            <p:ph idx="1"/>
          </p:nvPr>
        </p:nvSpPr>
        <p:spPr>
          <a:xfrm>
            <a:off x="406400" y="1293109"/>
            <a:ext cx="11654972" cy="5252834"/>
          </a:xfrm>
        </p:spPr>
        <p:txBody>
          <a:bodyPr>
            <a:noAutofit/>
          </a:bodyPr>
          <a:lstStyle/>
          <a:p>
            <a:pPr marL="0" indent="0">
              <a:buNone/>
            </a:pPr>
            <a:r>
              <a:rPr lang="en-US" sz="2800" dirty="0"/>
              <a:t>"identifier" can in fact be the name of all the variables or, if they were included in the grammar, it could be the name of all the functions or methods. Thus identifiers must contain all the lower and upper case characters, numbers and the underline symbol if possible. A possible expression, that defines all this, looks as the following:			</a:t>
            </a:r>
            <a:r>
              <a:rPr lang="hu-HU" sz="4000" b="1" dirty="0">
                <a:solidFill>
                  <a:schemeClr val="bg1"/>
                </a:solidFill>
              </a:rPr>
              <a:t>(a − </a:t>
            </a:r>
            <a:r>
              <a:rPr lang="hu-HU" sz="4000" b="1" dirty="0" err="1">
                <a:solidFill>
                  <a:schemeClr val="bg1"/>
                </a:solidFill>
              </a:rPr>
              <a:t>zA</a:t>
            </a:r>
            <a:r>
              <a:rPr lang="hu-HU" sz="4000" b="1" dirty="0">
                <a:solidFill>
                  <a:schemeClr val="bg1"/>
                </a:solidFill>
              </a:rPr>
              <a:t> − Z0 − 9_) +.</a:t>
            </a:r>
            <a:endParaRPr lang="en-GB" sz="4000" b="1" dirty="0">
              <a:solidFill>
                <a:schemeClr val="bg1"/>
              </a:solidFill>
            </a:endParaRPr>
          </a:p>
          <a:p>
            <a:pPr marL="0" indent="0" algn="ctr">
              <a:buNone/>
            </a:pPr>
            <a:r>
              <a:rPr lang="en-US" sz="2800" dirty="0"/>
              <a:t>This expression can contain any of the symbols given in brackets but it must contain at least one of them.</a:t>
            </a:r>
          </a:p>
          <a:p>
            <a:pPr marL="0" indent="0" algn="ctr">
              <a:buNone/>
            </a:pPr>
            <a:r>
              <a:rPr lang="en-US" sz="2800" dirty="0"/>
              <a:t>Notice that the set with the + symbol in the end is in fact the positive closure of the set items</a:t>
            </a:r>
            <a:endParaRPr lang="hu-HU" sz="2800" b="1" dirty="0">
              <a:solidFill>
                <a:schemeClr val="bg1"/>
              </a:solidFill>
            </a:endParaRPr>
          </a:p>
        </p:txBody>
      </p:sp>
    </p:spTree>
    <p:extLst>
      <p:ext uri="{BB962C8B-B14F-4D97-AF65-F5344CB8AC3E}">
        <p14:creationId xmlns:p14="http://schemas.microsoft.com/office/powerpoint/2010/main" val="2384149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b="1" dirty="0">
                <a:solidFill>
                  <a:schemeClr val="bg1"/>
                </a:solidFill>
              </a:rPr>
              <a:t>Explanation</a:t>
            </a:r>
            <a:endParaRPr lang="hu-HU" b="1" dirty="0">
              <a:solidFill>
                <a:schemeClr val="bg1"/>
              </a:solidFill>
            </a:endParaRPr>
          </a:p>
        </p:txBody>
      </p:sp>
      <p:sp>
        <p:nvSpPr>
          <p:cNvPr id="3" name="Tartalom helye 2"/>
          <p:cNvSpPr>
            <a:spLocks noGrp="1"/>
          </p:cNvSpPr>
          <p:nvPr>
            <p:ph idx="1"/>
          </p:nvPr>
        </p:nvSpPr>
        <p:spPr>
          <a:xfrm>
            <a:off x="333829" y="1853248"/>
            <a:ext cx="11654972" cy="4195481"/>
          </a:xfrm>
        </p:spPr>
        <p:txBody>
          <a:bodyPr>
            <a:noAutofit/>
          </a:bodyPr>
          <a:lstStyle/>
          <a:p>
            <a:pPr marL="0" indent="0">
              <a:buNone/>
            </a:pPr>
            <a:r>
              <a:rPr lang="en-US" sz="2800" dirty="0"/>
              <a:t>Using the same principle it is easy to write the general form of constants as well, which can look something like this: </a:t>
            </a:r>
          </a:p>
          <a:p>
            <a:pPr marL="0" indent="0">
              <a:buNone/>
            </a:pPr>
            <a:r>
              <a:rPr lang="en-GB" sz="3200" b="1" dirty="0">
                <a:solidFill>
                  <a:schemeClr val="bg1"/>
                </a:solidFill>
              </a:rPr>
              <a:t>											</a:t>
            </a:r>
            <a:r>
              <a:rPr lang="hu-HU" sz="3200" b="1" dirty="0">
                <a:solidFill>
                  <a:schemeClr val="bg1"/>
                </a:solidFill>
              </a:rPr>
              <a:t>(0 − 9)+.</a:t>
            </a:r>
            <a:endParaRPr lang="en-GB" sz="3200" b="1" dirty="0">
              <a:solidFill>
                <a:schemeClr val="bg1"/>
              </a:solidFill>
            </a:endParaRPr>
          </a:p>
          <a:p>
            <a:pPr marL="0" indent="0">
              <a:buNone/>
            </a:pPr>
            <a:r>
              <a:rPr lang="en-US" sz="2800" dirty="0"/>
              <a:t>This closure covers all the possible numbers that can be constructed by combining the numbers, but it lacks the sub-expression defining sign. If we include that the expression can look like this:</a:t>
            </a:r>
          </a:p>
          <a:p>
            <a:pPr marL="3543300" lvl="8" indent="0">
              <a:buNone/>
            </a:pPr>
            <a:r>
              <a:rPr lang="en-GB" sz="2600" b="1" dirty="0">
                <a:solidFill>
                  <a:schemeClr val="bg1"/>
                </a:solidFill>
              </a:rPr>
              <a:t>		</a:t>
            </a:r>
            <a:r>
              <a:rPr lang="el-GR" sz="3200" b="1" dirty="0">
                <a:solidFill>
                  <a:schemeClr val="bg1"/>
                </a:solidFill>
              </a:rPr>
              <a:t>(+| − |ε)(0 − 9)+.</a:t>
            </a:r>
            <a:endParaRPr lang="en-GB" sz="3200" b="1" dirty="0">
              <a:solidFill>
                <a:schemeClr val="bg1"/>
              </a:solidFill>
            </a:endParaRPr>
          </a:p>
          <a:p>
            <a:pPr marL="0" indent="0">
              <a:buNone/>
            </a:pPr>
            <a:endParaRPr lang="hu-HU" sz="2800" b="1" dirty="0">
              <a:solidFill>
                <a:schemeClr val="bg1"/>
              </a:solidFill>
            </a:endParaRPr>
          </a:p>
        </p:txBody>
      </p:sp>
    </p:spTree>
    <p:extLst>
      <p:ext uri="{BB962C8B-B14F-4D97-AF65-F5344CB8AC3E}">
        <p14:creationId xmlns:p14="http://schemas.microsoft.com/office/powerpoint/2010/main" val="2641881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b="1" dirty="0">
                <a:solidFill>
                  <a:schemeClr val="bg1"/>
                </a:solidFill>
              </a:rPr>
              <a:t>Explanation, </a:t>
            </a:r>
            <a:r>
              <a:rPr lang="el-GR" b="1" dirty="0">
                <a:solidFill>
                  <a:schemeClr val="bg1"/>
                </a:solidFill>
              </a:rPr>
              <a:t>(+| − |ε)(0 − 9)+</a:t>
            </a:r>
            <a:endParaRPr lang="hu-HU" b="1" dirty="0">
              <a:solidFill>
                <a:schemeClr val="bg1"/>
              </a:solidFill>
            </a:endParaRPr>
          </a:p>
        </p:txBody>
      </p:sp>
      <p:sp>
        <p:nvSpPr>
          <p:cNvPr id="3" name="Tartalom helye 2"/>
          <p:cNvSpPr>
            <a:spLocks noGrp="1"/>
          </p:cNvSpPr>
          <p:nvPr>
            <p:ph idx="1"/>
          </p:nvPr>
        </p:nvSpPr>
        <p:spPr>
          <a:xfrm>
            <a:off x="333829" y="1853248"/>
            <a:ext cx="11654972" cy="4195481"/>
          </a:xfrm>
        </p:spPr>
        <p:txBody>
          <a:bodyPr>
            <a:noAutofit/>
          </a:bodyPr>
          <a:lstStyle/>
          <a:p>
            <a:pPr marL="0" indent="0">
              <a:buNone/>
            </a:pPr>
            <a:r>
              <a:rPr lang="en-US" sz="2800" dirty="0"/>
              <a:t>This expression allows the writing of signed and unsigned numbers in our future programming language which is easy to create now that we know the syntax and the lexical elements, but for the implementation, it is worth getting to know the various types of grammars and the analyzer automata which belong to them.</a:t>
            </a:r>
          </a:p>
          <a:p>
            <a:pPr marL="0" indent="0">
              <a:buNone/>
            </a:pPr>
            <a:r>
              <a:rPr lang="en-US" sz="2800" dirty="0"/>
              <a:t>In the syntax definition grammar above, all other lexical elements (nonterminal) define themselves, namely they only match themselves, we do not have to define them or deal with them in detail.</a:t>
            </a:r>
            <a:endParaRPr lang="hu-HU" sz="2800" b="1" dirty="0">
              <a:solidFill>
                <a:schemeClr val="bg1"/>
              </a:solidFill>
            </a:endParaRPr>
          </a:p>
        </p:txBody>
      </p:sp>
    </p:spTree>
    <p:extLst>
      <p:ext uri="{BB962C8B-B14F-4D97-AF65-F5344CB8AC3E}">
        <p14:creationId xmlns:p14="http://schemas.microsoft.com/office/powerpoint/2010/main" val="2265036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05250" y="4217988"/>
            <a:ext cx="9144000" cy="2387600"/>
          </a:xfrm>
        </p:spPr>
        <p:txBody>
          <a:bodyPr/>
          <a:lstStyle/>
          <a:p>
            <a:r>
              <a:rPr lang="hu-HU">
                <a:solidFill>
                  <a:srgbClr val="FF0000"/>
                </a:solidFill>
              </a:rPr>
              <a:t>Thank you for your attention!</a:t>
            </a:r>
            <a:endParaRPr lang="hu-HU" dirty="0">
              <a:solidFill>
                <a:srgbClr val="FF0000"/>
              </a:solidFill>
            </a:endParaRPr>
          </a:p>
        </p:txBody>
      </p:sp>
    </p:spTree>
    <p:extLst>
      <p:ext uri="{BB962C8B-B14F-4D97-AF65-F5344CB8AC3E}">
        <p14:creationId xmlns:p14="http://schemas.microsoft.com/office/powerpoint/2010/main" val="4130317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6000" b="1" dirty="0">
                <a:solidFill>
                  <a:schemeClr val="bg1"/>
                </a:solidFill>
              </a:rPr>
              <a:t>Forming this </a:t>
            </a:r>
            <a:r>
              <a:rPr lang="en-GB" sz="6000" b="1" dirty="0" err="1">
                <a:solidFill>
                  <a:schemeClr val="bg1"/>
                </a:solidFill>
              </a:rPr>
              <a:t>definiton</a:t>
            </a:r>
            <a:endParaRPr lang="hu-HU" sz="6000" b="1" dirty="0">
              <a:solidFill>
                <a:schemeClr val="bg1"/>
              </a:solidFill>
            </a:endParaRPr>
          </a:p>
        </p:txBody>
      </p:sp>
      <p:sp>
        <p:nvSpPr>
          <p:cNvPr id="3" name="Tartalom helye 2"/>
          <p:cNvSpPr>
            <a:spLocks noGrp="1"/>
          </p:cNvSpPr>
          <p:nvPr>
            <p:ph idx="1"/>
          </p:nvPr>
        </p:nvSpPr>
        <p:spPr/>
        <p:txBody>
          <a:bodyPr/>
          <a:lstStyle/>
          <a:p>
            <a:pPr marL="0" indent="0">
              <a:buNone/>
            </a:pPr>
            <a:r>
              <a:rPr lang="en-US" b="1" dirty="0">
                <a:solidFill>
                  <a:schemeClr val="bg1"/>
                </a:solidFill>
              </a:rPr>
              <a:t>The</a:t>
            </a:r>
            <a:r>
              <a:rPr lang="en-US" dirty="0">
                <a:solidFill>
                  <a:schemeClr val="bg1"/>
                </a:solidFill>
              </a:rPr>
              <a:t> </a:t>
            </a:r>
            <a:r>
              <a:rPr lang="en-US" b="1" dirty="0">
                <a:solidFill>
                  <a:schemeClr val="bg1"/>
                </a:solidFill>
              </a:rPr>
              <a:t>definition</a:t>
            </a:r>
            <a:r>
              <a:rPr lang="en-US" dirty="0">
                <a:solidFill>
                  <a:schemeClr val="bg1"/>
                </a:solidFill>
              </a:rPr>
              <a:t> </a:t>
            </a:r>
            <a:r>
              <a:rPr lang="en-US" b="1" dirty="0">
                <a:solidFill>
                  <a:schemeClr val="bg1"/>
                </a:solidFill>
              </a:rPr>
              <a:t>must contain the following</a:t>
            </a:r>
            <a:r>
              <a:rPr lang="hu-HU" b="1" dirty="0">
                <a:solidFill>
                  <a:schemeClr val="bg1"/>
                </a:solidFill>
              </a:rPr>
              <a:t>:</a:t>
            </a:r>
            <a:endParaRPr lang="en-US" b="1" dirty="0">
              <a:solidFill>
                <a:schemeClr val="bg1"/>
              </a:solidFill>
            </a:endParaRPr>
          </a:p>
          <a:p>
            <a:pPr marL="0" indent="0">
              <a:buNone/>
            </a:pPr>
            <a:r>
              <a:rPr lang="en-US" dirty="0"/>
              <a:t>• The symbols of the language</a:t>
            </a:r>
          </a:p>
          <a:p>
            <a:pPr marL="0" indent="0">
              <a:buNone/>
            </a:pPr>
            <a:r>
              <a:rPr lang="en-US" dirty="0"/>
              <a:t>• The grammar with which they can be matched together</a:t>
            </a:r>
          </a:p>
          <a:p>
            <a:pPr marL="0" indent="0">
              <a:buNone/>
            </a:pPr>
            <a:r>
              <a:rPr lang="en-US" dirty="0"/>
              <a:t>• The variables which help us to assemble the elements of the language or to check them </a:t>
            </a:r>
            <a:r>
              <a:rPr lang="hu-HU" dirty="0"/>
              <a:t>(</a:t>
            </a:r>
            <a:r>
              <a:rPr lang="en-GB" dirty="0"/>
              <a:t>checking</a:t>
            </a:r>
            <a:r>
              <a:rPr lang="hu-HU" dirty="0"/>
              <a:t>: </a:t>
            </a:r>
            <a:r>
              <a:rPr lang="en-GB" dirty="0"/>
              <a:t>decide if a word is in the language or not</a:t>
            </a:r>
            <a:r>
              <a:rPr lang="hu-HU" dirty="0"/>
              <a:t>)</a:t>
            </a:r>
            <a:endParaRPr lang="en-GB" dirty="0"/>
          </a:p>
          <a:p>
            <a:pPr marL="0" indent="0">
              <a:buNone/>
            </a:pPr>
            <a:r>
              <a:rPr lang="en-US" b="1" dirty="0">
                <a:solidFill>
                  <a:schemeClr val="bg1"/>
                </a:solidFill>
              </a:rPr>
              <a:t>If we know which grammar, analytical method and its algorithm we need, we do not have to bother with how to construct the syntax analyzer of a programming language.</a:t>
            </a:r>
            <a:endParaRPr lang="en-GB" b="1" dirty="0">
              <a:solidFill>
                <a:schemeClr val="bg1"/>
              </a:solidFill>
            </a:endParaRPr>
          </a:p>
          <a:p>
            <a:pPr marL="0" indent="0">
              <a:buNone/>
            </a:pPr>
            <a:endParaRPr lang="hu-HU" dirty="0"/>
          </a:p>
        </p:txBody>
      </p:sp>
    </p:spTree>
    <p:extLst>
      <p:ext uri="{BB962C8B-B14F-4D97-AF65-F5344CB8AC3E}">
        <p14:creationId xmlns:p14="http://schemas.microsoft.com/office/powerpoint/2010/main" val="157079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46111" y="452718"/>
            <a:ext cx="10548070" cy="1400530"/>
          </a:xfrm>
        </p:spPr>
        <p:txBody>
          <a:bodyPr/>
          <a:lstStyle/>
          <a:p>
            <a:r>
              <a:rPr lang="en-GB" sz="4700" b="1" dirty="0">
                <a:solidFill>
                  <a:schemeClr val="bg1"/>
                </a:solidFill>
              </a:rPr>
              <a:t>Definition of generative grammar </a:t>
            </a:r>
            <a:endParaRPr lang="hu-HU" sz="4700" b="1" dirty="0">
              <a:solidFill>
                <a:schemeClr val="bg1"/>
              </a:solidFill>
            </a:endParaRPr>
          </a:p>
        </p:txBody>
      </p:sp>
      <p:sp>
        <p:nvSpPr>
          <p:cNvPr id="3" name="Tartalom helye 2"/>
          <p:cNvSpPr>
            <a:spLocks noGrp="1"/>
          </p:cNvSpPr>
          <p:nvPr>
            <p:ph idx="1"/>
          </p:nvPr>
        </p:nvSpPr>
        <p:spPr>
          <a:xfrm>
            <a:off x="646111" y="1853248"/>
            <a:ext cx="10961956" cy="4195481"/>
          </a:xfrm>
        </p:spPr>
        <p:txBody>
          <a:bodyPr/>
          <a:lstStyle/>
          <a:p>
            <a:pPr marL="0" indent="0">
              <a:buNone/>
            </a:pPr>
            <a:r>
              <a:rPr lang="en-US" dirty="0"/>
              <a:t>• </a:t>
            </a:r>
            <a:r>
              <a:rPr lang="en-US" b="1" dirty="0">
                <a:solidFill>
                  <a:schemeClr val="bg1"/>
                </a:solidFill>
              </a:rPr>
              <a:t>A G(V, W, S, P)</a:t>
            </a:r>
            <a:r>
              <a:rPr lang="en-US" b="1" dirty="0"/>
              <a:t> </a:t>
            </a:r>
            <a:r>
              <a:rPr lang="en-US" dirty="0"/>
              <a:t>formal quadruple is called a </a:t>
            </a:r>
            <a:r>
              <a:rPr lang="en-US" b="1" dirty="0">
                <a:solidFill>
                  <a:schemeClr val="bg1"/>
                </a:solidFill>
              </a:rPr>
              <a:t>generative</a:t>
            </a:r>
            <a:r>
              <a:rPr lang="en-US" dirty="0">
                <a:solidFill>
                  <a:schemeClr val="bg1"/>
                </a:solidFill>
              </a:rPr>
              <a:t> </a:t>
            </a:r>
            <a:r>
              <a:rPr lang="en-US" b="1" dirty="0">
                <a:solidFill>
                  <a:schemeClr val="bg1"/>
                </a:solidFill>
              </a:rPr>
              <a:t>grammar</a:t>
            </a:r>
            <a:r>
              <a:rPr lang="en-US" dirty="0"/>
              <a:t>, where:</a:t>
            </a:r>
          </a:p>
          <a:p>
            <a:pPr marL="0" indent="0">
              <a:buNone/>
            </a:pPr>
            <a:r>
              <a:rPr lang="en-US" dirty="0"/>
              <a:t>• </a:t>
            </a:r>
            <a:r>
              <a:rPr lang="en-US" b="1" dirty="0">
                <a:solidFill>
                  <a:schemeClr val="bg1"/>
                </a:solidFill>
              </a:rPr>
              <a:t>V</a:t>
            </a:r>
            <a:r>
              <a:rPr lang="en-US" dirty="0"/>
              <a:t> : is the alphabet of terminal symbols,</a:t>
            </a:r>
          </a:p>
          <a:p>
            <a:pPr marL="0" indent="0">
              <a:buNone/>
            </a:pPr>
            <a:r>
              <a:rPr lang="en-US" dirty="0"/>
              <a:t>• </a:t>
            </a:r>
            <a:r>
              <a:rPr lang="en-US" b="1" dirty="0">
                <a:solidFill>
                  <a:schemeClr val="bg1"/>
                </a:solidFill>
              </a:rPr>
              <a:t>W</a:t>
            </a:r>
            <a:r>
              <a:rPr lang="en-US" dirty="0"/>
              <a:t> : is the alphabet of nonterminal symbols, </a:t>
            </a:r>
          </a:p>
          <a:p>
            <a:pPr marL="0" indent="0">
              <a:buNone/>
            </a:pPr>
            <a:r>
              <a:rPr lang="en-US" dirty="0"/>
              <a:t>• </a:t>
            </a:r>
            <a:r>
              <a:rPr lang="en-US" b="1" dirty="0">
                <a:solidFill>
                  <a:schemeClr val="bg1"/>
                </a:solidFill>
              </a:rPr>
              <a:t>V ∩ W</a:t>
            </a:r>
            <a:r>
              <a:rPr lang="en-US" dirty="0"/>
              <a:t> = , the two sets are disjoint, thy have no shared element, </a:t>
            </a:r>
          </a:p>
          <a:p>
            <a:pPr marL="0" indent="0">
              <a:buNone/>
            </a:pPr>
            <a:r>
              <a:rPr lang="en-US" dirty="0"/>
              <a:t>• </a:t>
            </a:r>
            <a:r>
              <a:rPr lang="en-US" b="1" dirty="0">
                <a:solidFill>
                  <a:schemeClr val="bg1"/>
                </a:solidFill>
              </a:rPr>
              <a:t>S</a:t>
            </a:r>
            <a:r>
              <a:rPr lang="en-US" dirty="0"/>
              <a:t> : S ∈ W is a special nonterminal symbol, the start symbol, </a:t>
            </a:r>
          </a:p>
          <a:p>
            <a:pPr marL="0" indent="0">
              <a:buNone/>
            </a:pPr>
            <a:r>
              <a:rPr lang="en-US" dirty="0"/>
              <a:t>• </a:t>
            </a:r>
            <a:r>
              <a:rPr lang="en-US" b="1" dirty="0">
                <a:solidFill>
                  <a:schemeClr val="bg1"/>
                </a:solidFill>
              </a:rPr>
              <a:t>P</a:t>
            </a:r>
            <a:r>
              <a:rPr lang="en-US" dirty="0"/>
              <a:t> : is the set of replacement rules, if A := V ∪ W, then P ⊆ A ∗ </a:t>
            </a:r>
            <a:r>
              <a:rPr lang="en-US" dirty="0" err="1"/>
              <a:t>xA</a:t>
            </a:r>
            <a:r>
              <a:rPr lang="en-US" dirty="0"/>
              <a:t>∗</a:t>
            </a:r>
            <a:endParaRPr lang="hu-HU" dirty="0"/>
          </a:p>
          <a:p>
            <a:pPr marL="0" indent="0">
              <a:buNone/>
            </a:pPr>
            <a:r>
              <a:rPr lang="en-US" sz="3200" b="1" dirty="0">
                <a:solidFill>
                  <a:schemeClr val="bg1"/>
                </a:solidFill>
              </a:rPr>
              <a:t>If V := a, b </a:t>
            </a:r>
            <a:r>
              <a:rPr lang="en-US" sz="3200" b="1" dirty="0">
                <a:solidFill>
                  <a:schemeClr val="accent1"/>
                </a:solidFill>
              </a:rPr>
              <a:t>and</a:t>
            </a:r>
            <a:r>
              <a:rPr lang="en-US" sz="3200" b="1" dirty="0">
                <a:solidFill>
                  <a:schemeClr val="bg1"/>
                </a:solidFill>
              </a:rPr>
              <a:t> W := S, B, </a:t>
            </a:r>
            <a:r>
              <a:rPr lang="en-US" sz="3200" b="1" dirty="0">
                <a:solidFill>
                  <a:schemeClr val="accent1"/>
                </a:solidFill>
              </a:rPr>
              <a:t>and</a:t>
            </a:r>
            <a:r>
              <a:rPr lang="en-US" sz="3200" b="1" dirty="0">
                <a:solidFill>
                  <a:schemeClr val="bg1"/>
                </a:solidFill>
              </a:rPr>
              <a:t> P := (S, </a:t>
            </a:r>
            <a:r>
              <a:rPr lang="en-US" sz="3200" b="1" dirty="0" err="1">
                <a:solidFill>
                  <a:schemeClr val="bg1"/>
                </a:solidFill>
              </a:rPr>
              <a:t>aB</a:t>
            </a:r>
            <a:r>
              <a:rPr lang="en-US" sz="3200" b="1" dirty="0">
                <a:solidFill>
                  <a:schemeClr val="bg1"/>
                </a:solidFill>
              </a:rPr>
              <a:t>),(B, </a:t>
            </a:r>
            <a:r>
              <a:rPr lang="en-US" sz="3200" b="1" dirty="0" err="1">
                <a:solidFill>
                  <a:schemeClr val="bg1"/>
                </a:solidFill>
              </a:rPr>
              <a:t>SbSb</a:t>
            </a:r>
            <a:r>
              <a:rPr lang="en-US" sz="3200" b="1" dirty="0">
                <a:solidFill>
                  <a:schemeClr val="bg1"/>
                </a:solidFill>
              </a:rPr>
              <a:t>),(S, </a:t>
            </a:r>
            <a:r>
              <a:rPr lang="en-US" sz="3200" b="1" dirty="0" err="1">
                <a:solidFill>
                  <a:schemeClr val="bg1"/>
                </a:solidFill>
              </a:rPr>
              <a:t>aSa</a:t>
            </a:r>
            <a:r>
              <a:rPr lang="en-US" sz="3200" b="1" dirty="0">
                <a:solidFill>
                  <a:schemeClr val="bg1"/>
                </a:solidFill>
              </a:rPr>
              <a:t>),(S, ∈ , </a:t>
            </a:r>
            <a:r>
              <a:rPr lang="en-US" sz="3200" b="1" dirty="0">
                <a:solidFill>
                  <a:schemeClr val="accent1"/>
                </a:solidFill>
              </a:rPr>
              <a:t>then the </a:t>
            </a:r>
            <a:r>
              <a:rPr lang="en-US" sz="3200" b="1" dirty="0">
                <a:solidFill>
                  <a:schemeClr val="bg1"/>
                </a:solidFill>
              </a:rPr>
              <a:t>G := (V, W, S, P) </a:t>
            </a:r>
            <a:r>
              <a:rPr lang="en-US" sz="3200" b="1" dirty="0">
                <a:solidFill>
                  <a:schemeClr val="accent1"/>
                </a:solidFill>
              </a:rPr>
              <a:t>quadruple defines a language</a:t>
            </a:r>
            <a:endParaRPr lang="hu-HU" sz="3200" b="1" dirty="0">
              <a:solidFill>
                <a:schemeClr val="accent1"/>
              </a:solidFill>
            </a:endParaRPr>
          </a:p>
          <a:p>
            <a:pPr marL="0" indent="0">
              <a:buNone/>
            </a:pPr>
            <a:endParaRPr lang="hu-HU" b="1" dirty="0">
              <a:solidFill>
                <a:schemeClr val="bg1"/>
              </a:solidFill>
            </a:endParaRPr>
          </a:p>
        </p:txBody>
      </p:sp>
    </p:spTree>
    <p:extLst>
      <p:ext uri="{BB962C8B-B14F-4D97-AF65-F5344CB8AC3E}">
        <p14:creationId xmlns:p14="http://schemas.microsoft.com/office/powerpoint/2010/main" val="416236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7200" b="1" dirty="0">
                <a:solidFill>
                  <a:schemeClr val="bg1"/>
                </a:solidFill>
              </a:rPr>
              <a:t>W</a:t>
            </a:r>
            <a:r>
              <a:rPr lang="en-GB" sz="7200" b="1" dirty="0">
                <a:solidFill>
                  <a:schemeClr val="bg1"/>
                </a:solidFill>
              </a:rPr>
              <a:t>hat it consists of</a:t>
            </a:r>
            <a:endParaRPr lang="hu-HU" sz="7200" b="1" dirty="0">
              <a:solidFill>
                <a:schemeClr val="bg1"/>
              </a:solidFill>
            </a:endParaRPr>
          </a:p>
        </p:txBody>
      </p:sp>
      <p:sp>
        <p:nvSpPr>
          <p:cNvPr id="3" name="Tartalom helye 2"/>
          <p:cNvSpPr>
            <a:spLocks noGrp="1"/>
          </p:cNvSpPr>
          <p:nvPr>
            <p:ph idx="1"/>
          </p:nvPr>
        </p:nvSpPr>
        <p:spPr/>
        <p:txBody>
          <a:bodyPr/>
          <a:lstStyle/>
          <a:p>
            <a:pPr>
              <a:buClrTx/>
              <a:buSzPct val="120000"/>
              <a:buFont typeface="Arial" panose="020B0604020202020204" pitchFamily="34" charset="0"/>
              <a:buChar char="•"/>
            </a:pPr>
            <a:r>
              <a:rPr lang="en-GB" dirty="0"/>
              <a:t>The words </a:t>
            </a:r>
            <a:r>
              <a:rPr lang="hu-HU" dirty="0"/>
              <a:t>of </a:t>
            </a:r>
            <a:r>
              <a:rPr lang="hu-HU" dirty="0" err="1"/>
              <a:t>this</a:t>
            </a:r>
            <a:r>
              <a:rPr lang="hu-HU" dirty="0"/>
              <a:t> </a:t>
            </a:r>
            <a:r>
              <a:rPr lang="hu-HU" dirty="0" err="1"/>
              <a:t>language</a:t>
            </a:r>
            <a:r>
              <a:rPr lang="en-GB" dirty="0"/>
              <a:t> </a:t>
            </a:r>
            <a:r>
              <a:rPr lang="hu-HU" dirty="0" err="1"/>
              <a:t>consist</a:t>
            </a:r>
            <a:r>
              <a:rPr lang="hu-HU" dirty="0"/>
              <a:t> of: „a”, „b” </a:t>
            </a:r>
            <a:r>
              <a:rPr lang="hu-HU" dirty="0" err="1"/>
              <a:t>symbols</a:t>
            </a:r>
            <a:endParaRPr lang="hu-HU" dirty="0"/>
          </a:p>
          <a:p>
            <a:pPr>
              <a:buClrTx/>
              <a:buSzPct val="120000"/>
              <a:buFont typeface="Arial" panose="020B0604020202020204" pitchFamily="34" charset="0"/>
              <a:buChar char="•"/>
            </a:pPr>
            <a:r>
              <a:rPr lang="hu-HU" dirty="0" err="1"/>
              <a:t>Symbols</a:t>
            </a:r>
            <a:r>
              <a:rPr lang="hu-HU" dirty="0"/>
              <a:t> of </a:t>
            </a:r>
            <a:r>
              <a:rPr lang="hu-HU" dirty="0" err="1"/>
              <a:t>auxiliary</a:t>
            </a:r>
            <a:r>
              <a:rPr lang="hu-HU" dirty="0"/>
              <a:t> </a:t>
            </a:r>
            <a:r>
              <a:rPr lang="hu-HU" dirty="0" err="1"/>
              <a:t>variables</a:t>
            </a:r>
            <a:r>
              <a:rPr lang="hu-HU" dirty="0"/>
              <a:t>: „S”, „B”, </a:t>
            </a:r>
            <a:r>
              <a:rPr lang="hu-HU" dirty="0" err="1"/>
              <a:t>they</a:t>
            </a:r>
            <a:r>
              <a:rPr lang="hu-HU" dirty="0"/>
              <a:t> </a:t>
            </a:r>
            <a:r>
              <a:rPr lang="hu-HU" dirty="0" err="1"/>
              <a:t>only</a:t>
            </a:r>
            <a:r>
              <a:rPr lang="hu-HU" dirty="0"/>
              <a:t> </a:t>
            </a:r>
            <a:r>
              <a:rPr lang="en-GB" dirty="0"/>
              <a:t>appear while the word is generating  </a:t>
            </a:r>
          </a:p>
          <a:p>
            <a:pPr>
              <a:buClrTx/>
              <a:buSzPct val="120000"/>
              <a:buFont typeface="Arial" panose="020B0604020202020204" pitchFamily="34" charset="0"/>
              <a:buChar char="•"/>
            </a:pPr>
            <a:r>
              <a:rPr lang="en-US" dirty="0"/>
              <a:t>The P set is a Descartes product and all of its elements are in a couplet, for example (</a:t>
            </a:r>
            <a:r>
              <a:rPr lang="en-US" dirty="0" err="1"/>
              <a:t>S,aB</a:t>
            </a:r>
            <a:r>
              <a:rPr lang="en-US" dirty="0"/>
              <a:t>), form. From here on we will denote it as S → </a:t>
            </a:r>
            <a:r>
              <a:rPr lang="en-US" dirty="0" err="1"/>
              <a:t>aB.</a:t>
            </a:r>
            <a:r>
              <a:rPr lang="en-US" dirty="0"/>
              <a:t> </a:t>
            </a:r>
          </a:p>
          <a:p>
            <a:pPr>
              <a:buClrTx/>
              <a:buSzPct val="120000"/>
              <a:buFont typeface="Arial" panose="020B0604020202020204" pitchFamily="34" charset="0"/>
              <a:buChar char="•"/>
            </a:pPr>
            <a:r>
              <a:rPr lang="en-US" dirty="0"/>
              <a:t>Set P can be defined as</a:t>
            </a:r>
            <a:r>
              <a:rPr lang="hu-HU" dirty="0"/>
              <a:t>:</a:t>
            </a:r>
          </a:p>
          <a:p>
            <a:pPr>
              <a:buClrTx/>
              <a:buSzPct val="120000"/>
              <a:buFont typeface="Arial" panose="020B0604020202020204" pitchFamily="34" charset="0"/>
              <a:buChar char="•"/>
            </a:pPr>
            <a:r>
              <a:rPr lang="en-GB" dirty="0"/>
              <a:t>	</a:t>
            </a:r>
            <a:r>
              <a:rPr lang="hu-HU" sz="2800" b="1" dirty="0">
                <a:solidFill>
                  <a:schemeClr val="bg1"/>
                </a:solidFill>
              </a:rPr>
              <a:t>P := {(S → </a:t>
            </a:r>
            <a:r>
              <a:rPr lang="hu-HU" sz="2800" b="1" dirty="0" err="1">
                <a:solidFill>
                  <a:schemeClr val="bg1"/>
                </a:solidFill>
              </a:rPr>
              <a:t>aB</a:t>
            </a:r>
            <a:r>
              <a:rPr lang="hu-HU" sz="2800" b="1" dirty="0">
                <a:solidFill>
                  <a:schemeClr val="bg1"/>
                </a:solidFill>
              </a:rPr>
              <a:t>),(B → </a:t>
            </a:r>
            <a:r>
              <a:rPr lang="hu-HU" sz="2800" b="1" dirty="0" err="1">
                <a:solidFill>
                  <a:schemeClr val="bg1"/>
                </a:solidFill>
              </a:rPr>
              <a:t>SbSb</a:t>
            </a:r>
            <a:r>
              <a:rPr lang="hu-HU" sz="2800" b="1" dirty="0">
                <a:solidFill>
                  <a:schemeClr val="bg1"/>
                </a:solidFill>
              </a:rPr>
              <a:t>),(S → </a:t>
            </a:r>
            <a:r>
              <a:rPr lang="hu-HU" sz="2800" b="1" dirty="0" err="1">
                <a:solidFill>
                  <a:schemeClr val="bg1"/>
                </a:solidFill>
              </a:rPr>
              <a:t>aSa</a:t>
            </a:r>
            <a:r>
              <a:rPr lang="hu-HU" sz="2800" b="1" dirty="0">
                <a:solidFill>
                  <a:schemeClr val="bg1"/>
                </a:solidFill>
              </a:rPr>
              <a:t>),(S → </a:t>
            </a:r>
            <a:r>
              <a:rPr lang="en-US" sz="2800" b="1" dirty="0">
                <a:solidFill>
                  <a:schemeClr val="bg1"/>
                </a:solidFill>
              </a:rPr>
              <a:t>∈</a:t>
            </a:r>
            <a:r>
              <a:rPr lang="hu-HU" sz="2800" b="1" dirty="0">
                <a:solidFill>
                  <a:schemeClr val="bg1"/>
                </a:solidFill>
              </a:rPr>
              <a:t>)}</a:t>
            </a:r>
            <a:endParaRPr lang="en-US" sz="2800" b="1" dirty="0">
              <a:solidFill>
                <a:schemeClr val="bg1"/>
              </a:solidFill>
            </a:endParaRPr>
          </a:p>
          <a:p>
            <a:pPr>
              <a:buClrTx/>
              <a:buSzPct val="120000"/>
              <a:buFont typeface="Arial" panose="020B0604020202020204" pitchFamily="34" charset="0"/>
              <a:buChar char="•"/>
            </a:pPr>
            <a:endParaRPr lang="en-US" dirty="0"/>
          </a:p>
          <a:p>
            <a:endParaRPr lang="hu-HU" dirty="0"/>
          </a:p>
        </p:txBody>
      </p:sp>
    </p:spTree>
    <p:extLst>
      <p:ext uri="{BB962C8B-B14F-4D97-AF65-F5344CB8AC3E}">
        <p14:creationId xmlns:p14="http://schemas.microsoft.com/office/powerpoint/2010/main" val="96110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92107" y="337215"/>
            <a:ext cx="9404723" cy="1400530"/>
          </a:xfrm>
        </p:spPr>
        <p:txBody>
          <a:bodyPr/>
          <a:lstStyle/>
          <a:p>
            <a:r>
              <a:rPr lang="hu-HU" sz="3000" b="1" dirty="0">
                <a:solidFill>
                  <a:schemeClr val="bg1"/>
                </a:solidFill>
              </a:rPr>
              <a:t>P := {(S → </a:t>
            </a:r>
            <a:r>
              <a:rPr lang="hu-HU" sz="3000" b="1" dirty="0" err="1">
                <a:solidFill>
                  <a:schemeClr val="bg1"/>
                </a:solidFill>
              </a:rPr>
              <a:t>aB</a:t>
            </a:r>
            <a:r>
              <a:rPr lang="hu-HU" sz="3000" b="1" dirty="0">
                <a:solidFill>
                  <a:schemeClr val="bg1"/>
                </a:solidFill>
              </a:rPr>
              <a:t>),(B → </a:t>
            </a:r>
            <a:r>
              <a:rPr lang="hu-HU" sz="3000" b="1" dirty="0" err="1">
                <a:solidFill>
                  <a:schemeClr val="bg1"/>
                </a:solidFill>
              </a:rPr>
              <a:t>SbSb</a:t>
            </a:r>
            <a:r>
              <a:rPr lang="hu-HU" sz="3000" b="1" dirty="0">
                <a:solidFill>
                  <a:schemeClr val="bg1"/>
                </a:solidFill>
              </a:rPr>
              <a:t>),(S → </a:t>
            </a:r>
            <a:r>
              <a:rPr lang="hu-HU" sz="3000" b="1" dirty="0" err="1">
                <a:solidFill>
                  <a:schemeClr val="bg1"/>
                </a:solidFill>
              </a:rPr>
              <a:t>aSa</a:t>
            </a:r>
            <a:r>
              <a:rPr lang="hu-HU" sz="3000" b="1" dirty="0">
                <a:solidFill>
                  <a:schemeClr val="bg1"/>
                </a:solidFill>
              </a:rPr>
              <a:t>),(S → </a:t>
            </a:r>
            <a:r>
              <a:rPr lang="en-US" sz="3200" b="1" dirty="0">
                <a:solidFill>
                  <a:schemeClr val="bg1"/>
                </a:solidFill>
              </a:rPr>
              <a:t>∈</a:t>
            </a:r>
            <a:r>
              <a:rPr lang="hu-HU" sz="3000" b="1" dirty="0">
                <a:solidFill>
                  <a:schemeClr val="bg1"/>
                </a:solidFill>
              </a:rPr>
              <a:t>)}</a:t>
            </a:r>
            <a:br>
              <a:rPr lang="en-GB" sz="3000" b="1" dirty="0">
                <a:solidFill>
                  <a:schemeClr val="bg1"/>
                </a:solidFill>
              </a:rPr>
            </a:br>
            <a:r>
              <a:rPr lang="en-GB" sz="3000" b="1" dirty="0">
                <a:solidFill>
                  <a:schemeClr val="bg1"/>
                </a:solidFill>
              </a:rPr>
              <a:t>Possible outcomes</a:t>
            </a:r>
            <a:endParaRPr lang="hu-HU" sz="3000" b="1" dirty="0">
              <a:solidFill>
                <a:schemeClr val="bg1"/>
              </a:solidFill>
            </a:endParaRPr>
          </a:p>
        </p:txBody>
      </p:sp>
      <p:sp>
        <p:nvSpPr>
          <p:cNvPr id="3" name="Tartalom helye 2"/>
          <p:cNvSpPr>
            <a:spLocks noGrp="1"/>
          </p:cNvSpPr>
          <p:nvPr>
            <p:ph idx="1"/>
          </p:nvPr>
        </p:nvSpPr>
        <p:spPr/>
        <p:txBody>
          <a:bodyPr/>
          <a:lstStyle/>
          <a:p>
            <a:pPr marL="0" indent="0">
              <a:buNone/>
            </a:pPr>
            <a:r>
              <a:rPr lang="en-US" dirty="0"/>
              <a:t>• In the first case we get to a symbol (terminal symbol) to which we can not find a rule. Then we have to think over if the word is not in the language or we made a mistake during the replacement.</a:t>
            </a:r>
          </a:p>
          <a:p>
            <a:pPr marL="0" indent="0">
              <a:buNone/>
            </a:pPr>
            <a:r>
              <a:rPr lang="en-US" dirty="0"/>
              <a:t>• In the second case we find a replacement rule and apply it. Applying the rule means that we replace the proper nonterminal symbol with the rule (we overwrite it).</a:t>
            </a:r>
          </a:p>
          <a:p>
            <a:pPr marL="0" indent="0">
              <a:buNone/>
            </a:pPr>
            <a:r>
              <a:rPr lang="en-US" dirty="0"/>
              <a:t>• e.g.: In sequence </a:t>
            </a:r>
            <a:r>
              <a:rPr lang="en-US" dirty="0" err="1"/>
              <a:t>aSa</a:t>
            </a:r>
            <a:r>
              <a:rPr lang="en-US" dirty="0"/>
              <a:t> S is replaced with rule S → ε . Then our sentence looks like: aa, as we have replaced the nonterminal S symbol with the empty word.</a:t>
            </a:r>
            <a:endParaRPr lang="hu-HU" dirty="0"/>
          </a:p>
          <a:p>
            <a:pPr marL="0" indent="0">
              <a:buNone/>
            </a:pPr>
            <a:r>
              <a:rPr lang="en-US" dirty="0"/>
              <a:t>• The next replacement is A → </a:t>
            </a:r>
            <a:r>
              <a:rPr lang="en-US" dirty="0" err="1"/>
              <a:t>aB.</a:t>
            </a:r>
            <a:r>
              <a:rPr lang="en-US" dirty="0"/>
              <a:t> Now the generated sentence based on A → </a:t>
            </a:r>
            <a:r>
              <a:rPr lang="en-US" dirty="0" err="1"/>
              <a:t>aB</a:t>
            </a:r>
            <a:r>
              <a:rPr lang="en-US" dirty="0"/>
              <a:t> is "</a:t>
            </a:r>
            <a:r>
              <a:rPr lang="en-US" dirty="0" err="1"/>
              <a:t>aB</a:t>
            </a:r>
            <a:r>
              <a:rPr lang="en-US" dirty="0"/>
              <a:t>". "B" is a nonterminal symbol so the generation of the word must be continued.</a:t>
            </a:r>
            <a:endParaRPr lang="hu-HU" dirty="0"/>
          </a:p>
        </p:txBody>
      </p:sp>
    </p:spTree>
    <p:extLst>
      <p:ext uri="{BB962C8B-B14F-4D97-AF65-F5344CB8AC3E}">
        <p14:creationId xmlns:p14="http://schemas.microsoft.com/office/powerpoint/2010/main" val="30832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46111" y="452718"/>
            <a:ext cx="9404723" cy="663813"/>
          </a:xfrm>
        </p:spPr>
        <p:txBody>
          <a:bodyPr/>
          <a:lstStyle/>
          <a:p>
            <a:r>
              <a:rPr lang="hu-HU" sz="3000" b="1" dirty="0">
                <a:solidFill>
                  <a:schemeClr val="bg1"/>
                </a:solidFill>
              </a:rPr>
              <a:t>P := {(S → </a:t>
            </a:r>
            <a:r>
              <a:rPr lang="hu-HU" sz="3000" b="1" dirty="0" err="1">
                <a:solidFill>
                  <a:schemeClr val="bg1"/>
                </a:solidFill>
              </a:rPr>
              <a:t>aB</a:t>
            </a:r>
            <a:r>
              <a:rPr lang="hu-HU" sz="3000" b="1" dirty="0">
                <a:solidFill>
                  <a:schemeClr val="bg1"/>
                </a:solidFill>
              </a:rPr>
              <a:t>),(B → </a:t>
            </a:r>
            <a:r>
              <a:rPr lang="hu-HU" sz="3000" b="1" dirty="0" err="1">
                <a:solidFill>
                  <a:schemeClr val="bg1"/>
                </a:solidFill>
              </a:rPr>
              <a:t>SbSb</a:t>
            </a:r>
            <a:r>
              <a:rPr lang="hu-HU" sz="3000" b="1" dirty="0">
                <a:solidFill>
                  <a:schemeClr val="bg1"/>
                </a:solidFill>
              </a:rPr>
              <a:t>),(S → </a:t>
            </a:r>
            <a:r>
              <a:rPr lang="hu-HU" sz="3000" b="1" dirty="0" err="1">
                <a:solidFill>
                  <a:schemeClr val="bg1"/>
                </a:solidFill>
              </a:rPr>
              <a:t>aSa</a:t>
            </a:r>
            <a:r>
              <a:rPr lang="hu-HU" sz="3000" b="1" dirty="0">
                <a:solidFill>
                  <a:schemeClr val="bg1"/>
                </a:solidFill>
              </a:rPr>
              <a:t>),(S → </a:t>
            </a:r>
            <a:r>
              <a:rPr lang="en-US" sz="3200" b="1" dirty="0">
                <a:solidFill>
                  <a:schemeClr val="bg1"/>
                </a:solidFill>
              </a:rPr>
              <a:t>∈</a:t>
            </a:r>
            <a:r>
              <a:rPr lang="hu-HU" sz="3000" b="1" dirty="0">
                <a:solidFill>
                  <a:schemeClr val="bg1"/>
                </a:solidFill>
              </a:rPr>
              <a:t> )}</a:t>
            </a:r>
          </a:p>
        </p:txBody>
      </p:sp>
      <p:sp>
        <p:nvSpPr>
          <p:cNvPr id="3" name="Tartalom helye 2"/>
          <p:cNvSpPr>
            <a:spLocks noGrp="1"/>
          </p:cNvSpPr>
          <p:nvPr>
            <p:ph idx="1"/>
          </p:nvPr>
        </p:nvSpPr>
        <p:spPr>
          <a:xfrm>
            <a:off x="1161064" y="2399427"/>
            <a:ext cx="10697260" cy="5358534"/>
          </a:xfrm>
        </p:spPr>
        <p:txBody>
          <a:bodyPr/>
          <a:lstStyle/>
          <a:p>
            <a:pPr>
              <a:buClrTx/>
              <a:buSzPct val="120000"/>
              <a:buFont typeface="Arial" panose="020B0604020202020204" pitchFamily="34" charset="0"/>
              <a:buChar char="•"/>
            </a:pPr>
            <a:r>
              <a:rPr lang="hu-HU" dirty="0" err="1"/>
              <a:t>This</a:t>
            </a:r>
            <a:r>
              <a:rPr lang="hu-HU" dirty="0"/>
              <a:t> </a:t>
            </a:r>
            <a:r>
              <a:rPr lang="hu-HU" dirty="0" err="1"/>
              <a:t>generation</a:t>
            </a:r>
            <a:r>
              <a:rPr lang="hu-HU" dirty="0"/>
              <a:t> is </a:t>
            </a:r>
            <a:r>
              <a:rPr lang="hu-HU" dirty="0" err="1"/>
              <a:t>like</a:t>
            </a:r>
            <a:r>
              <a:rPr lang="hu-HU" dirty="0"/>
              <a:t> building a </a:t>
            </a:r>
            <a:r>
              <a:rPr lang="hu-HU" dirty="0" err="1"/>
              <a:t>syntax</a:t>
            </a:r>
            <a:r>
              <a:rPr lang="hu-HU" dirty="0"/>
              <a:t> </a:t>
            </a:r>
            <a:r>
              <a:rPr lang="hu-HU" dirty="0" err="1"/>
              <a:t>tree</a:t>
            </a:r>
            <a:r>
              <a:rPr lang="hu-HU" dirty="0"/>
              <a:t>.</a:t>
            </a:r>
          </a:p>
          <a:p>
            <a:pPr>
              <a:buClrTx/>
              <a:buSzPct val="120000"/>
              <a:buFont typeface="Arial" panose="020B0604020202020204" pitchFamily="34" charset="0"/>
              <a:buChar char="•"/>
            </a:pPr>
            <a:r>
              <a:rPr lang="en-US" dirty="0"/>
              <a:t>The nodes of a syntax tree are nonterminal symbols and we expect terminal symbols to appear in the leaf elements.</a:t>
            </a:r>
            <a:endParaRPr lang="hu-HU" dirty="0"/>
          </a:p>
          <a:p>
            <a:pPr>
              <a:buClrTx/>
              <a:buSzPct val="120000"/>
              <a:buFont typeface="Arial" panose="020B0604020202020204" pitchFamily="34" charset="0"/>
              <a:buChar char="•"/>
            </a:pPr>
            <a:r>
              <a:rPr lang="en-US" dirty="0"/>
              <a:t>If we read the terminal symbols in the leaf elements from left to right, we get the original word that we wanted to generate implying that the replacement was correct and the word can be generated with the grammar</a:t>
            </a:r>
            <a:r>
              <a:rPr lang="hu-HU" dirty="0"/>
              <a:t>.</a:t>
            </a:r>
          </a:p>
          <a:p>
            <a:pPr>
              <a:buClrTx/>
              <a:buSzPct val="120000"/>
              <a:buFont typeface="Arial" panose="020B0604020202020204" pitchFamily="34" charset="0"/>
              <a:buChar char="•"/>
            </a:pPr>
            <a:endParaRPr lang="hu-HU" dirty="0"/>
          </a:p>
        </p:txBody>
      </p:sp>
    </p:spTree>
    <p:extLst>
      <p:ext uri="{BB962C8B-B14F-4D97-AF65-F5344CB8AC3E}">
        <p14:creationId xmlns:p14="http://schemas.microsoft.com/office/powerpoint/2010/main" val="149908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0" y="221558"/>
            <a:ext cx="10377714" cy="1694327"/>
          </a:xfrm>
        </p:spPr>
        <p:txBody>
          <a:bodyPr/>
          <a:lstStyle/>
          <a:p>
            <a:r>
              <a:rPr lang="en-US" sz="3600" b="1" dirty="0">
                <a:solidFill>
                  <a:schemeClr val="bg1"/>
                </a:solidFill>
              </a:rPr>
              <a:t>Replace the first "S" nonterminal symbol S → </a:t>
            </a:r>
            <a:r>
              <a:rPr lang="en-US" sz="3600" b="1" dirty="0" err="1">
                <a:solidFill>
                  <a:schemeClr val="bg1"/>
                </a:solidFill>
              </a:rPr>
              <a:t>aSa</a:t>
            </a:r>
            <a:r>
              <a:rPr lang="en-US" sz="3600" b="1" dirty="0">
                <a:solidFill>
                  <a:schemeClr val="bg1"/>
                </a:solidFill>
              </a:rPr>
              <a:t>-t, namely apply rule </a:t>
            </a:r>
            <a:r>
              <a:rPr lang="en-US" sz="3600" b="1" dirty="0" err="1">
                <a:solidFill>
                  <a:schemeClr val="bg1"/>
                </a:solidFill>
              </a:rPr>
              <a:t>aSbSb</a:t>
            </a:r>
            <a:r>
              <a:rPr lang="en-US" sz="3600" b="1" dirty="0">
                <a:solidFill>
                  <a:schemeClr val="bg1"/>
                </a:solidFill>
              </a:rPr>
              <a:t> → </a:t>
            </a:r>
            <a:r>
              <a:rPr lang="en-US" sz="3600" b="1" dirty="0" err="1">
                <a:solidFill>
                  <a:schemeClr val="bg1"/>
                </a:solidFill>
              </a:rPr>
              <a:t>aaSabSb</a:t>
            </a:r>
            <a:r>
              <a:rPr lang="en-US" sz="3600" b="1" dirty="0">
                <a:solidFill>
                  <a:schemeClr val="bg1"/>
                </a:solidFill>
              </a:rPr>
              <a:t> on the first "S" nonterminal.</a:t>
            </a:r>
            <a:endParaRPr lang="hu-HU" sz="3600" b="1" dirty="0">
              <a:solidFill>
                <a:schemeClr val="bg1"/>
              </a:solidFill>
            </a:endParaRPr>
          </a:p>
        </p:txBody>
      </p:sp>
      <p:sp>
        <p:nvSpPr>
          <p:cNvPr id="3" name="Tartalom helye 2"/>
          <p:cNvSpPr>
            <a:spLocks noGrp="1"/>
          </p:cNvSpPr>
          <p:nvPr>
            <p:ph idx="1"/>
          </p:nvPr>
        </p:nvSpPr>
        <p:spPr>
          <a:xfrm>
            <a:off x="496919" y="2168421"/>
            <a:ext cx="10803140" cy="4195481"/>
          </a:xfrm>
        </p:spPr>
        <p:txBody>
          <a:bodyPr/>
          <a:lstStyle/>
          <a:p>
            <a:pPr>
              <a:buClrTx/>
              <a:buSzPct val="120000"/>
              <a:buFont typeface="Arial" panose="020B0604020202020204" pitchFamily="34" charset="0"/>
              <a:buChar char="•"/>
            </a:pPr>
            <a:r>
              <a:rPr lang="en-US" dirty="0"/>
              <a:t>by replacing all the other </a:t>
            </a:r>
            <a:r>
              <a:rPr lang="en-US" dirty="0" err="1"/>
              <a:t>nonterminals</a:t>
            </a:r>
            <a:r>
              <a:rPr lang="en-US" dirty="0"/>
              <a:t> with rules we can proceed in various ways and thus we can generate various words with the grammar.</a:t>
            </a:r>
            <a:endParaRPr lang="hu-HU" dirty="0"/>
          </a:p>
          <a:p>
            <a:pPr>
              <a:buClrTx/>
              <a:buSzPct val="120000"/>
              <a:buFont typeface="Arial" panose="020B0604020202020204" pitchFamily="34" charset="0"/>
              <a:buChar char="•"/>
            </a:pPr>
            <a:r>
              <a:rPr lang="en-US" dirty="0"/>
              <a:t>The words generated by the grammar comprise the language and thus all the words of the language can be generated by it.</a:t>
            </a:r>
            <a:endParaRPr lang="hu-HU" dirty="0"/>
          </a:p>
        </p:txBody>
      </p:sp>
    </p:spTree>
    <p:extLst>
      <p:ext uri="{BB962C8B-B14F-4D97-AF65-F5344CB8AC3E}">
        <p14:creationId xmlns:p14="http://schemas.microsoft.com/office/powerpoint/2010/main" val="290364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solidFill>
                  <a:schemeClr val="bg1"/>
                </a:solidFill>
              </a:rPr>
              <a:t>Set</a:t>
            </a:r>
            <a:r>
              <a:rPr lang="hu-HU" b="1" dirty="0">
                <a:solidFill>
                  <a:schemeClr val="bg1"/>
                </a:solidFill>
              </a:rPr>
              <a:t> of </a:t>
            </a:r>
            <a:r>
              <a:rPr lang="hu-HU" b="1" dirty="0" err="1">
                <a:solidFill>
                  <a:schemeClr val="bg1"/>
                </a:solidFill>
              </a:rPr>
              <a:t>replacement</a:t>
            </a:r>
            <a:r>
              <a:rPr lang="hu-HU" b="1" dirty="0">
                <a:solidFill>
                  <a:schemeClr val="bg1"/>
                </a:solidFill>
              </a:rPr>
              <a:t> </a:t>
            </a:r>
            <a:r>
              <a:rPr lang="hu-HU" b="1" dirty="0" err="1">
                <a:solidFill>
                  <a:schemeClr val="bg1"/>
                </a:solidFill>
              </a:rPr>
              <a:t>rules</a:t>
            </a:r>
            <a:endParaRPr lang="hu-HU" b="1" dirty="0">
              <a:solidFill>
                <a:schemeClr val="bg1"/>
              </a:solidFill>
            </a:endParaRPr>
          </a:p>
        </p:txBody>
      </p:sp>
      <p:sp>
        <p:nvSpPr>
          <p:cNvPr id="3" name="Tartalom helye 2"/>
          <p:cNvSpPr>
            <a:spLocks noGrp="1"/>
          </p:cNvSpPr>
          <p:nvPr>
            <p:ph idx="1"/>
          </p:nvPr>
        </p:nvSpPr>
        <p:spPr/>
        <p:txBody>
          <a:bodyPr/>
          <a:lstStyle/>
          <a:p>
            <a:pPr>
              <a:buClrTx/>
              <a:buSzPct val="120000"/>
              <a:buFont typeface="Arial" panose="020B0604020202020204" pitchFamily="34" charset="0"/>
              <a:buChar char="•"/>
            </a:pPr>
            <a:r>
              <a:rPr lang="en-US" dirty="0"/>
              <a:t>The most important item in generative grammar is the </a:t>
            </a:r>
            <a:r>
              <a:rPr lang="en-US" b="1" dirty="0"/>
              <a:t>set of replacement rules.</a:t>
            </a:r>
            <a:endParaRPr lang="hu-HU" b="1" dirty="0"/>
          </a:p>
          <a:p>
            <a:pPr>
              <a:buClrTx/>
              <a:buSzPct val="120000"/>
              <a:buFont typeface="Arial" panose="020B0604020202020204" pitchFamily="34" charset="0"/>
              <a:buChar char="•"/>
            </a:pPr>
            <a:r>
              <a:rPr lang="en-US" dirty="0"/>
              <a:t>The other three items help us to build the symbol sequence constructing the rules and defines which is the start symbol, which symbols are terminal and nonterminal.</a:t>
            </a:r>
            <a:endParaRPr lang="hu-HU" dirty="0"/>
          </a:p>
          <a:p>
            <a:pPr>
              <a:buClrTx/>
              <a:buSzPct val="120000"/>
              <a:buFont typeface="Arial" panose="020B0604020202020204" pitchFamily="34" charset="0"/>
              <a:buChar char="•"/>
            </a:pPr>
            <a:r>
              <a:rPr lang="en-US" dirty="0"/>
              <a:t>Such construction of words or sentences </a:t>
            </a:r>
            <a:r>
              <a:rPr lang="en-US" b="1" dirty="0"/>
              <a:t>is called generation</a:t>
            </a:r>
            <a:endParaRPr lang="hu-HU" b="1" dirty="0"/>
          </a:p>
          <a:p>
            <a:pPr>
              <a:buClrTx/>
              <a:buSzPct val="120000"/>
              <a:buFont typeface="Arial" panose="020B0604020202020204" pitchFamily="34" charset="0"/>
              <a:buChar char="•"/>
            </a:pPr>
            <a:r>
              <a:rPr lang="en-US" dirty="0"/>
              <a:t>the practical use of grammars is not the prime objective to build words but to decide if a word is in the language or not</a:t>
            </a:r>
            <a:r>
              <a:rPr lang="hu-HU" dirty="0"/>
              <a:t>.</a:t>
            </a:r>
            <a:endParaRPr lang="hu-HU" b="1" dirty="0"/>
          </a:p>
        </p:txBody>
      </p:sp>
    </p:spTree>
    <p:extLst>
      <p:ext uri="{BB962C8B-B14F-4D97-AF65-F5344CB8AC3E}">
        <p14:creationId xmlns:p14="http://schemas.microsoft.com/office/powerpoint/2010/main" val="4175268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TM02836342[[fn=Ion]]</Template>
  <TotalTime>241</TotalTime>
  <Words>2296</Words>
  <Application>Microsoft Office PowerPoint</Application>
  <PresentationFormat>Szélesvásznú</PresentationFormat>
  <Paragraphs>88</Paragraphs>
  <Slides>24</Slides>
  <Notes>0</Notes>
  <HiddenSlides>0</HiddenSlides>
  <MMClips>0</MMClips>
  <ScaleCrop>false</ScaleCrop>
  <HeadingPairs>
    <vt:vector size="6" baseType="variant">
      <vt:variant>
        <vt:lpstr>Használt betűtípusok</vt:lpstr>
      </vt:variant>
      <vt:variant>
        <vt:i4>3</vt:i4>
      </vt:variant>
      <vt:variant>
        <vt:lpstr>Téma</vt:lpstr>
      </vt:variant>
      <vt:variant>
        <vt:i4>2</vt:i4>
      </vt:variant>
      <vt:variant>
        <vt:lpstr>Diacímek</vt:lpstr>
      </vt:variant>
      <vt:variant>
        <vt:i4>24</vt:i4>
      </vt:variant>
    </vt:vector>
  </HeadingPairs>
  <TitlesOfParts>
    <vt:vector size="29" baseType="lpstr">
      <vt:lpstr>Arial</vt:lpstr>
      <vt:lpstr>Century Gothic</vt:lpstr>
      <vt:lpstr>Wingdings 3</vt:lpstr>
      <vt:lpstr>Ion</vt:lpstr>
      <vt:lpstr>1_Ion</vt:lpstr>
      <vt:lpstr>Generative Grammars</vt:lpstr>
      <vt:lpstr>Definitions of languages</vt:lpstr>
      <vt:lpstr>Forming this definiton</vt:lpstr>
      <vt:lpstr>Definition of generative grammar </vt:lpstr>
      <vt:lpstr>What it consists of</vt:lpstr>
      <vt:lpstr>P := {(S → aB),(B → SbSb),(S → aSa),(S → ∈)} Possible outcomes</vt:lpstr>
      <vt:lpstr>P := {(S → aB),(B → SbSb),(S → aSa),(S → ∈ )}</vt:lpstr>
      <vt:lpstr>Replace the first "S" nonterminal symbol S → aSa-t, namely apply rule aSbSb → aaSabSb on the first "S" nonterminal.</vt:lpstr>
      <vt:lpstr>Set of replacement rules</vt:lpstr>
      <vt:lpstr>The two options to carry out analysis</vt:lpstr>
      <vt:lpstr>rules regarding derivability</vt:lpstr>
      <vt:lpstr>rules regarding derivability</vt:lpstr>
      <vt:lpstr>Definitions</vt:lpstr>
      <vt:lpstr>Definitions</vt:lpstr>
      <vt:lpstr>Practical example</vt:lpstr>
      <vt:lpstr>Program</vt:lpstr>
      <vt:lpstr>Program</vt:lpstr>
      <vt:lpstr>Explanation</vt:lpstr>
      <vt:lpstr>Explanation</vt:lpstr>
      <vt:lpstr>Explanation</vt:lpstr>
      <vt:lpstr>Explanation</vt:lpstr>
      <vt:lpstr>Explanation</vt:lpstr>
      <vt:lpstr>Explanation, (+| − |ε)(0 − 9)+</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Generative Grammars</dc:title>
  <dc:creator>Szabolcs Vermes</dc:creator>
  <cp:lastModifiedBy>Attila Dr. Házy</cp:lastModifiedBy>
  <cp:revision>14</cp:revision>
  <dcterms:created xsi:type="dcterms:W3CDTF">2022-10-13T07:48:24Z</dcterms:created>
  <dcterms:modified xsi:type="dcterms:W3CDTF">2022-10-13T14:05:27Z</dcterms:modified>
</cp:coreProperties>
</file>